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Lst>
  <p:sldSz cy="5143500" cx="9144000"/>
  <p:notesSz cx="6858000" cy="9144000"/>
  <p:embeddedFontLst>
    <p:embeddedFont>
      <p:font typeface="Proxima Nova"/>
      <p:regular r:id="rId75"/>
      <p:bold r:id="rId76"/>
      <p:italic r:id="rId77"/>
      <p:boldItalic r:id="rId78"/>
    </p:embeddedFont>
    <p:embeddedFont>
      <p:font typeface="PT Serif"/>
      <p:regular r:id="rId79"/>
      <p:bold r:id="rId80"/>
      <p:italic r:id="rId81"/>
      <p:boldItalic r:id="rId82"/>
    </p:embeddedFont>
    <p:embeddedFont>
      <p:font typeface="Average"/>
      <p:regular r:id="rId83"/>
    </p:embeddedFont>
    <p:embeddedFont>
      <p:font typeface="Oswald"/>
      <p:regular r:id="rId84"/>
      <p:bold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Oswald-regular.fntdata"/><Relationship Id="rId83" Type="http://schemas.openxmlformats.org/officeDocument/2006/relationships/font" Target="fonts/Average-regular.fntdata"/><Relationship Id="rId42" Type="http://schemas.openxmlformats.org/officeDocument/2006/relationships/slide" Target="slides/slide37.xml"/><Relationship Id="rId41" Type="http://schemas.openxmlformats.org/officeDocument/2006/relationships/slide" Target="slides/slide36.xml"/><Relationship Id="rId85" Type="http://schemas.openxmlformats.org/officeDocument/2006/relationships/font" Target="fonts/Oswald-bold.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PTSerif-bold.fntdata"/><Relationship Id="rId82" Type="http://schemas.openxmlformats.org/officeDocument/2006/relationships/font" Target="fonts/PTSerif-boldItalic.fntdata"/><Relationship Id="rId81" Type="http://schemas.openxmlformats.org/officeDocument/2006/relationships/font" Target="fonts/PTSerif-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ProximaNova-regular.fntdata"/><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ProximaNova-italic.fntdata"/><Relationship Id="rId32" Type="http://schemas.openxmlformats.org/officeDocument/2006/relationships/slide" Target="slides/slide27.xml"/><Relationship Id="rId76" Type="http://schemas.openxmlformats.org/officeDocument/2006/relationships/font" Target="fonts/ProximaNova-bold.fntdata"/><Relationship Id="rId35" Type="http://schemas.openxmlformats.org/officeDocument/2006/relationships/slide" Target="slides/slide30.xml"/><Relationship Id="rId79" Type="http://schemas.openxmlformats.org/officeDocument/2006/relationships/font" Target="fonts/PTSerif-regular.fntdata"/><Relationship Id="rId34" Type="http://schemas.openxmlformats.org/officeDocument/2006/relationships/slide" Target="slides/slide29.xml"/><Relationship Id="rId78" Type="http://schemas.openxmlformats.org/officeDocument/2006/relationships/font" Target="fonts/ProximaNova-bold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9b4d67fb0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9b4d67fb0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9b4d67fb00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9b4d67fb00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9b4d67fb00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9b4d67fb00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9b4d67fb0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9b4d67fb0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9b4d67fb00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9b4d67fb00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9e3abda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99e3abda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99e3abdad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99e3abdad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99e3abdad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99e3abdad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99e3abdad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99e3abdad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99e3abdad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99e3abdad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9cc9121fd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9cc9121fd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99e3abdad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99e3abdad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99e3abdad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99e3abdad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99e3abdad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99e3abdad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9cc9121fd1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9cc9121fd1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9b4d67fb00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9b4d67fb00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9cc9121fd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9cc9121fd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99e3abdad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99e3abdad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9e3abdad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99e3abdad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99e3abdad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99e3abdad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99e3abdad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99e3abdad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9cc9121fd1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9cc9121fd1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99e3abdad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99e3abdad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99e3abdadd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99e3abdad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99e3abdadd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99e3abdadd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99e3abdad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99e3abdad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99e3abdad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99e3abdad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99e3abdad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99e3abdad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99e3abdadd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99e3abdad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99e3abdadd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99e3abdad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99e3abdadd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99e3abdadd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99e3abdadd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99e3abdadd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9b4d67fb0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9b4d67fb0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99e3abdadd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99e3abdadd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99e3abdad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99e3abdad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99e3abdad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99e3abdad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99e3abdadd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99e3abdad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99e3abdadd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99e3abdadd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99e3abdad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99e3abdad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99e3abdadd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99e3abdadd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99e3abdad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99e3abdad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99e3abdadd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99e3abdadd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99e3abdadd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99e3abdadd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9b4d67fb0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9b4d67fb0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99e3abdadd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99e3abdadd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99e3abdadd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99e3abdadd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99e3abdadd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99e3abdadd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9cc9121fd1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9cc9121fd1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9b4d67fb00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9b4d67fb00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9cc9121fd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9cc9121fd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9cc9121fd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9cc9121fd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9cc9121fd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9cc9121fd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9b4d67fb00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9b4d67fb00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9cc9121fd1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9cc9121fd1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9b4d67fb0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9b4d67fb0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9cc9121fd1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9cc9121fd1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9cc9121fd1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9cc9121fd1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9cc9121fd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9cc9121fd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9cc9121fd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9cc9121fd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9cc9121fd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9cc9121fd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9cc9121fd1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9cc9121fd1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9cc9121fd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9cc9121fd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9cc9121fd1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9cc9121fd1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9b4d67fb00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9b4d67fb00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9b4d67fb00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9b4d67fb00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9b4d67fb0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9b4d67fb0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9b4d67fb0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9b4d67fb0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9b4d67fb0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9b4d67fb0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55" name="Shape 55"/>
        <p:cNvGrpSpPr/>
        <p:nvPr/>
      </p:nvGrpSpPr>
      <p:grpSpPr>
        <a:xfrm>
          <a:off x="0" y="0"/>
          <a:ext cx="0" cy="0"/>
          <a:chOff x="0" y="0"/>
          <a:chExt cx="0" cy="0"/>
        </a:xfrm>
      </p:grpSpPr>
      <p:sp>
        <p:nvSpPr>
          <p:cNvPr id="56" name="Google Shape;56;p13"/>
          <p:cNvSpPr/>
          <p:nvPr/>
        </p:nvSpPr>
        <p:spPr>
          <a:xfrm>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ph type="ctrTitle"/>
          </p:nvPr>
        </p:nvSpPr>
        <p:spPr>
          <a:xfrm>
            <a:off x="1837575" y="1251525"/>
            <a:ext cx="5445900" cy="26406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4000"/>
              <a:buNone/>
              <a:defRPr b="1" sz="4000">
                <a:solidFill>
                  <a:srgbClr val="FFFFFF"/>
                </a:solidFill>
              </a:defRPr>
            </a:lvl1pPr>
            <a:lvl2pPr lvl="1" rtl="0" algn="ctr">
              <a:lnSpc>
                <a:spcPct val="100000"/>
              </a:lnSpc>
              <a:spcBef>
                <a:spcPts val="0"/>
              </a:spcBef>
              <a:spcAft>
                <a:spcPts val="0"/>
              </a:spcAft>
              <a:buClr>
                <a:srgbClr val="FFFFFF"/>
              </a:buClr>
              <a:buSzPts val="4000"/>
              <a:buNone/>
              <a:defRPr b="1" sz="4000">
                <a:solidFill>
                  <a:srgbClr val="FFFFFF"/>
                </a:solidFill>
              </a:defRPr>
            </a:lvl2pPr>
            <a:lvl3pPr lvl="2" rtl="0" algn="ctr">
              <a:lnSpc>
                <a:spcPct val="100000"/>
              </a:lnSpc>
              <a:spcBef>
                <a:spcPts val="0"/>
              </a:spcBef>
              <a:spcAft>
                <a:spcPts val="0"/>
              </a:spcAft>
              <a:buClr>
                <a:srgbClr val="FFFFFF"/>
              </a:buClr>
              <a:buSzPts val="4000"/>
              <a:buNone/>
              <a:defRPr b="1" sz="4000">
                <a:solidFill>
                  <a:srgbClr val="FFFFFF"/>
                </a:solidFill>
              </a:defRPr>
            </a:lvl3pPr>
            <a:lvl4pPr lvl="3" rtl="0" algn="ctr">
              <a:lnSpc>
                <a:spcPct val="100000"/>
              </a:lnSpc>
              <a:spcBef>
                <a:spcPts val="0"/>
              </a:spcBef>
              <a:spcAft>
                <a:spcPts val="0"/>
              </a:spcAft>
              <a:buClr>
                <a:srgbClr val="FFFFFF"/>
              </a:buClr>
              <a:buSzPts val="4000"/>
              <a:buNone/>
              <a:defRPr b="1" sz="4000">
                <a:solidFill>
                  <a:srgbClr val="FFFFFF"/>
                </a:solidFill>
              </a:defRPr>
            </a:lvl4pPr>
            <a:lvl5pPr lvl="4" rtl="0" algn="ctr">
              <a:lnSpc>
                <a:spcPct val="100000"/>
              </a:lnSpc>
              <a:spcBef>
                <a:spcPts val="0"/>
              </a:spcBef>
              <a:spcAft>
                <a:spcPts val="0"/>
              </a:spcAft>
              <a:buClr>
                <a:srgbClr val="FFFFFF"/>
              </a:buClr>
              <a:buSzPts val="4000"/>
              <a:buNone/>
              <a:defRPr b="1" sz="4000">
                <a:solidFill>
                  <a:srgbClr val="FFFFFF"/>
                </a:solidFill>
              </a:defRPr>
            </a:lvl5pPr>
            <a:lvl6pPr lvl="5" rtl="0" algn="ctr">
              <a:lnSpc>
                <a:spcPct val="100000"/>
              </a:lnSpc>
              <a:spcBef>
                <a:spcPts val="0"/>
              </a:spcBef>
              <a:spcAft>
                <a:spcPts val="0"/>
              </a:spcAft>
              <a:buClr>
                <a:srgbClr val="FFFFFF"/>
              </a:buClr>
              <a:buSzPts val="4000"/>
              <a:buNone/>
              <a:defRPr b="1" sz="4000">
                <a:solidFill>
                  <a:srgbClr val="FFFFFF"/>
                </a:solidFill>
              </a:defRPr>
            </a:lvl6pPr>
            <a:lvl7pPr lvl="6" rtl="0" algn="ctr">
              <a:lnSpc>
                <a:spcPct val="100000"/>
              </a:lnSpc>
              <a:spcBef>
                <a:spcPts val="0"/>
              </a:spcBef>
              <a:spcAft>
                <a:spcPts val="0"/>
              </a:spcAft>
              <a:buClr>
                <a:srgbClr val="FFFFFF"/>
              </a:buClr>
              <a:buSzPts val="4000"/>
              <a:buNone/>
              <a:defRPr b="1" sz="4000">
                <a:solidFill>
                  <a:srgbClr val="FFFFFF"/>
                </a:solidFill>
              </a:defRPr>
            </a:lvl7pPr>
            <a:lvl8pPr lvl="7" rtl="0" algn="ctr">
              <a:lnSpc>
                <a:spcPct val="100000"/>
              </a:lnSpc>
              <a:spcBef>
                <a:spcPts val="0"/>
              </a:spcBef>
              <a:spcAft>
                <a:spcPts val="0"/>
              </a:spcAft>
              <a:buClr>
                <a:srgbClr val="FFFFFF"/>
              </a:buClr>
              <a:buSzPts val="4000"/>
              <a:buNone/>
              <a:defRPr b="1" sz="4000">
                <a:solidFill>
                  <a:srgbClr val="FFFFFF"/>
                </a:solidFill>
              </a:defRPr>
            </a:lvl8pPr>
            <a:lvl9pPr lvl="8" rtl="0" algn="ctr">
              <a:lnSpc>
                <a:spcPct val="100000"/>
              </a:lnSpc>
              <a:spcBef>
                <a:spcPts val="0"/>
              </a:spcBef>
              <a:spcAft>
                <a:spcPts val="0"/>
              </a:spcAft>
              <a:buClr>
                <a:srgbClr val="FFFFFF"/>
              </a:buClr>
              <a:buSzPts val="4000"/>
              <a:buNone/>
              <a:defRPr b="1" sz="4000">
                <a:solidFill>
                  <a:srgbClr val="FFFFFF"/>
                </a:solidFill>
              </a:defRPr>
            </a:lvl9pPr>
          </a:lstStyle>
          <a:p/>
        </p:txBody>
      </p:sp>
      <p:sp>
        <p:nvSpPr>
          <p:cNvPr id="58" name="Google Shape;58;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20.png"/><Relationship Id="rId9" Type="http://schemas.openxmlformats.org/officeDocument/2006/relationships/image" Target="../media/image24.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14.png"/><Relationship Id="rId8"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platformdh.uantwerpen.be" TargetMode="Externa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42.png"/><Relationship Id="rId4" Type="http://schemas.openxmlformats.org/officeDocument/2006/relationships/hyperlink" Target="https://www.uantwerpen.be/en/summer-schools/digital-humaniti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uantwerpen.be/en/research-groups/digitalhumanities/events/conferences/childrens-literature" TargetMode="External"/><Relationship Id="rId4" Type="http://schemas.openxmlformats.org/officeDocument/2006/relationships/hyperlink" Target="https://www.uantwerpen.be/en/conferences/baahe/" TargetMode="External"/><Relationship Id="rId5" Type="http://schemas.openxmlformats.org/officeDocument/2006/relationships/hyperlink" Target="https://eur01.safelinks.protection.outlook.com/?url=https%3A%2F%2Fwww.ghentcdh.ugent.be%2Fcontent%2Fdh-virtual-discussion-group-early-career-researchers-belgium-session-i&amp;data=02%7C01%7CWout.Dillen%40uantwerpen.be%7C1bf74fdacf774968980608d86136d524%7C792e08fb2d544a8eaf72202548136ef6%7C0%7C0%7C637366235421250649&amp;sdata=EeoKRcofmLl7Usa0Fuw2ddvrYCA2EBBvMILRAUFypEs%3D&amp;reserved=0" TargetMode="External"/><Relationship Id="rId6" Type="http://schemas.openxmlformats.org/officeDocument/2006/relationships/hyperlink" Target="https://eur01.safelinks.protection.outlook.com/?url=https%3A%2F%2Fwww.ghentcdh.ugent.be%2Fcontent%2Fdh-virtual-discussion-group-early-career-researchers-belgium-session-i&amp;data=02%7C01%7CWout.Dillen%40uantwerpen.be%7C1bf74fdacf774968980608d86136d524%7C792e08fb2d544a8eaf72202548136ef6%7C0%7C0%7C637366235421250649&amp;sdata=EeoKRcofmLl7Usa0Fuw2ddvrYCA2EBBvMILRAUFypEs%3D&amp;reserved=0" TargetMode="External"/><Relationship Id="rId7" Type="http://schemas.openxmlformats.org/officeDocument/2006/relationships/hyperlink" Target="https://www.kbr.be/nl/agenda/digital-heritage-seminar-international-scholars/2020-10-12/"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jpg"/><Relationship Id="rId4" Type="http://schemas.openxmlformats.org/officeDocument/2006/relationships/image" Target="../media/image3.jpg"/><Relationship Id="rId5"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platformdh.uantwerpen.be/index.php/project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lexiconse.uantwerpen.be" TargetMode="External"/><Relationship Id="rId4" Type="http://schemas.openxmlformats.org/officeDocument/2006/relationships/image" Target="../media/image28.png"/><Relationship Id="rId5"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21.jpg"/><Relationship Id="rId4" Type="http://schemas.openxmlformats.org/officeDocument/2006/relationships/image" Target="../media/image1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38.png"/><Relationship Id="rId6"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3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1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1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37.png"/><Relationship Id="rId4" Type="http://schemas.openxmlformats.org/officeDocument/2006/relationships/hyperlink" Target="http://www.beckettarchive.or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7.png"/><Relationship Id="rId4" Type="http://schemas.openxmlformats.org/officeDocument/2006/relationships/hyperlink" Target="https://voyant-tools.or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2.png"/><Relationship Id="rId4" Type="http://schemas.openxmlformats.org/officeDocument/2006/relationships/image" Target="../media/image2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hcenternet.org/initiatives/day-of-dh/" TargetMode="External"/><Relationship Id="rId4" Type="http://schemas.openxmlformats.org/officeDocument/2006/relationships/hyperlink" Target="http://dayofdh2015.uned.es/about" TargetMode="External"/><Relationship Id="rId5" Type="http://schemas.openxmlformats.org/officeDocument/2006/relationships/hyperlink" Target="https://whatisdigitalhumanities.com" TargetMode="External"/><Relationship Id="rId6" Type="http://schemas.openxmlformats.org/officeDocument/2006/relationships/hyperlink" Target="https://twitter.com/DHDefined"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nyti.ms/33fTv48" TargetMode="External"/><Relationship Id="rId4" Type="http://schemas.openxmlformats.org/officeDocument/2006/relationships/image" Target="../media/image25.jpg"/><Relationship Id="rId5" Type="http://schemas.openxmlformats.org/officeDocument/2006/relationships/image" Target="../media/image26.jpg"/><Relationship Id="rId6" Type="http://schemas.openxmlformats.org/officeDocument/2006/relationships/image" Target="../media/image32.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www.digitalhumanities.org/companion/" TargetMode="External"/><Relationship Id="rId4" Type="http://schemas.openxmlformats.org/officeDocument/2006/relationships/hyperlink" Target="https://dspace.mit.edu/handle/1721.1/6119" TargetMode="External"/><Relationship Id="rId5" Type="http://schemas.openxmlformats.org/officeDocument/2006/relationships/hyperlink" Target="http://www.digitale-edition.de/"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hyperlink" Target="https://creativecommons.org/licenses/by/4.0/" TargetMode="External"/><Relationship Id="rId4" Type="http://schemas.openxmlformats.org/officeDocument/2006/relationships/image" Target="../media/image31.png"/><Relationship Id="rId5"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hatisdigitalhumanities.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Concepts </a:t>
            </a:r>
            <a:endParaRPr/>
          </a:p>
          <a:p>
            <a:pPr indent="0" lvl="0" marL="0" rtl="0" algn="l">
              <a:spcBef>
                <a:spcPts val="0"/>
              </a:spcBef>
              <a:spcAft>
                <a:spcPts val="0"/>
              </a:spcAft>
              <a:buNone/>
            </a:pPr>
            <a:r>
              <a:rPr lang="en"/>
              <a:t>in Digital Literary Studies</a:t>
            </a:r>
            <a:endParaRPr/>
          </a:p>
        </p:txBody>
      </p:sp>
      <p:sp>
        <p:nvSpPr>
          <p:cNvPr id="64" name="Google Shape;64;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Bootcamp</a:t>
            </a:r>
            <a:endParaRPr sz="2000"/>
          </a:p>
          <a:p>
            <a:pPr indent="0" lvl="0" marL="0" rtl="0" algn="l">
              <a:spcBef>
                <a:spcPts val="0"/>
              </a:spcBef>
              <a:spcAft>
                <a:spcPts val="0"/>
              </a:spcAft>
              <a:buNone/>
            </a:pPr>
            <a:r>
              <a:rPr lang="en" sz="2000"/>
              <a:t>MA Digital Text Analysis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Wout Dillen</a:t>
            </a:r>
            <a:endParaRPr sz="2000"/>
          </a:p>
        </p:txBody>
      </p:sp>
      <p:pic>
        <p:nvPicPr>
          <p:cNvPr id="65" name="Google Shape;65;p14"/>
          <p:cNvPicPr preferRelativeResize="0"/>
          <p:nvPr/>
        </p:nvPicPr>
        <p:blipFill>
          <a:blip r:embed="rId3">
            <a:alphaModFix/>
          </a:blip>
          <a:stretch>
            <a:fillRect/>
          </a:stretch>
        </p:blipFill>
        <p:spPr>
          <a:xfrm>
            <a:off x="7701375" y="76198"/>
            <a:ext cx="1366425" cy="405900"/>
          </a:xfrm>
          <a:prstGeom prst="rect">
            <a:avLst/>
          </a:prstGeom>
          <a:noFill/>
          <a:ln>
            <a:noFill/>
          </a:ln>
        </p:spPr>
      </p:pic>
      <p:pic>
        <p:nvPicPr>
          <p:cNvPr id="66" name="Google Shape;66;p14"/>
          <p:cNvPicPr preferRelativeResize="0"/>
          <p:nvPr/>
        </p:nvPicPr>
        <p:blipFill>
          <a:blip r:embed="rId4">
            <a:alphaModFix/>
          </a:blip>
          <a:stretch>
            <a:fillRect/>
          </a:stretch>
        </p:blipFill>
        <p:spPr>
          <a:xfrm>
            <a:off x="586659" y="4695025"/>
            <a:ext cx="798440" cy="281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p:nvPr/>
        </p:nvSpPr>
        <p:spPr>
          <a:xfrm>
            <a:off x="152400" y="3486000"/>
            <a:ext cx="3245400" cy="1200300"/>
          </a:xfrm>
          <a:prstGeom prst="roundRect">
            <a:avLst>
              <a:gd fmla="val 16667" name="adj"/>
            </a:avLst>
          </a:prstGeom>
          <a:noFill/>
          <a:ln cap="flat" cmpd="sng" w="2857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3"/>
          <p:cNvSpPr/>
          <p:nvPr/>
        </p:nvSpPr>
        <p:spPr>
          <a:xfrm>
            <a:off x="5741475" y="3534425"/>
            <a:ext cx="3245400" cy="1200300"/>
          </a:xfrm>
          <a:prstGeom prst="roundRect">
            <a:avLst>
              <a:gd fmla="val 16667" name="adj"/>
            </a:avLst>
          </a:prstGeom>
          <a:noFill/>
          <a:ln cap="flat" cmpd="sng" w="2857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rgbClr val="FFFFFF"/>
              </a:solidFill>
              <a:latin typeface="Oswald"/>
              <a:ea typeface="Oswald"/>
              <a:cs typeface="Oswald"/>
              <a:sym typeface="Oswald"/>
            </a:endParaRPr>
          </a:p>
        </p:txBody>
      </p:sp>
      <p:pic>
        <p:nvPicPr>
          <p:cNvPr id="121" name="Google Shape;121;p23"/>
          <p:cNvPicPr preferRelativeResize="0"/>
          <p:nvPr/>
        </p:nvPicPr>
        <p:blipFill>
          <a:blip r:embed="rId3">
            <a:alphaModFix/>
          </a:blip>
          <a:stretch>
            <a:fillRect/>
          </a:stretch>
        </p:blipFill>
        <p:spPr>
          <a:xfrm>
            <a:off x="2112513" y="2055248"/>
            <a:ext cx="4918974" cy="1033000"/>
          </a:xfrm>
          <a:prstGeom prst="rect">
            <a:avLst/>
          </a:prstGeom>
          <a:noFill/>
          <a:ln>
            <a:noFill/>
          </a:ln>
        </p:spPr>
      </p:pic>
      <p:pic>
        <p:nvPicPr>
          <p:cNvPr id="122" name="Google Shape;122;p23"/>
          <p:cNvPicPr preferRelativeResize="0"/>
          <p:nvPr/>
        </p:nvPicPr>
        <p:blipFill>
          <a:blip r:embed="rId4">
            <a:alphaModFix/>
          </a:blip>
          <a:stretch>
            <a:fillRect/>
          </a:stretch>
        </p:blipFill>
        <p:spPr>
          <a:xfrm>
            <a:off x="228600" y="533398"/>
            <a:ext cx="3014205" cy="572700"/>
          </a:xfrm>
          <a:prstGeom prst="rect">
            <a:avLst/>
          </a:prstGeom>
          <a:noFill/>
          <a:ln>
            <a:noFill/>
          </a:ln>
        </p:spPr>
      </p:pic>
      <p:pic>
        <p:nvPicPr>
          <p:cNvPr id="123" name="Google Shape;123;p23"/>
          <p:cNvPicPr preferRelativeResize="0"/>
          <p:nvPr/>
        </p:nvPicPr>
        <p:blipFill>
          <a:blip r:embed="rId5">
            <a:alphaModFix/>
          </a:blip>
          <a:stretch>
            <a:fillRect/>
          </a:stretch>
        </p:blipFill>
        <p:spPr>
          <a:xfrm>
            <a:off x="1018738" y="3936650"/>
            <a:ext cx="1433922" cy="395850"/>
          </a:xfrm>
          <a:prstGeom prst="rect">
            <a:avLst/>
          </a:prstGeom>
          <a:noFill/>
          <a:ln>
            <a:noFill/>
          </a:ln>
        </p:spPr>
      </p:pic>
      <p:pic>
        <p:nvPicPr>
          <p:cNvPr id="124" name="Google Shape;124;p23"/>
          <p:cNvPicPr preferRelativeResize="0"/>
          <p:nvPr/>
        </p:nvPicPr>
        <p:blipFill>
          <a:blip r:embed="rId6">
            <a:alphaModFix/>
          </a:blip>
          <a:stretch>
            <a:fillRect/>
          </a:stretch>
        </p:blipFill>
        <p:spPr>
          <a:xfrm>
            <a:off x="6206900" y="859425"/>
            <a:ext cx="2314576" cy="395850"/>
          </a:xfrm>
          <a:prstGeom prst="rect">
            <a:avLst/>
          </a:prstGeom>
          <a:noFill/>
          <a:ln>
            <a:noFill/>
          </a:ln>
        </p:spPr>
      </p:pic>
      <p:pic>
        <p:nvPicPr>
          <p:cNvPr id="125" name="Google Shape;125;p23"/>
          <p:cNvPicPr preferRelativeResize="0"/>
          <p:nvPr/>
        </p:nvPicPr>
        <p:blipFill>
          <a:blip r:embed="rId7">
            <a:alphaModFix/>
          </a:blip>
          <a:stretch>
            <a:fillRect/>
          </a:stretch>
        </p:blipFill>
        <p:spPr>
          <a:xfrm>
            <a:off x="1664775" y="1106111"/>
            <a:ext cx="1578014" cy="395850"/>
          </a:xfrm>
          <a:prstGeom prst="rect">
            <a:avLst/>
          </a:prstGeom>
          <a:noFill/>
          <a:ln>
            <a:noFill/>
          </a:ln>
        </p:spPr>
      </p:pic>
      <p:pic>
        <p:nvPicPr>
          <p:cNvPr id="126" name="Google Shape;126;p23"/>
          <p:cNvPicPr preferRelativeResize="0"/>
          <p:nvPr/>
        </p:nvPicPr>
        <p:blipFill>
          <a:blip r:embed="rId8">
            <a:alphaModFix/>
          </a:blip>
          <a:stretch>
            <a:fillRect/>
          </a:stretch>
        </p:blipFill>
        <p:spPr>
          <a:xfrm>
            <a:off x="6185163" y="3888223"/>
            <a:ext cx="2419351" cy="492675"/>
          </a:xfrm>
          <a:prstGeom prst="rect">
            <a:avLst/>
          </a:prstGeom>
          <a:noFill/>
          <a:ln>
            <a:noFill/>
          </a:ln>
        </p:spPr>
      </p:pic>
      <p:sp>
        <p:nvSpPr>
          <p:cNvPr id="127" name="Google Shape;127;p23"/>
          <p:cNvSpPr txBox="1"/>
          <p:nvPr/>
        </p:nvSpPr>
        <p:spPr>
          <a:xfrm>
            <a:off x="268050" y="24125"/>
            <a:ext cx="3014100" cy="34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7474F"/>
                </a:solidFill>
                <a:latin typeface="Proxima Nova"/>
                <a:ea typeface="Proxima Nova"/>
                <a:cs typeface="Proxima Nova"/>
                <a:sym typeface="Proxima Nova"/>
              </a:rPr>
              <a:t>Literature</a:t>
            </a:r>
            <a:endParaRPr sz="1800">
              <a:solidFill>
                <a:srgbClr val="37474F"/>
              </a:solidFill>
              <a:latin typeface="Proxima Nova"/>
              <a:ea typeface="Proxima Nova"/>
              <a:cs typeface="Proxima Nova"/>
              <a:sym typeface="Proxima Nova"/>
            </a:endParaRPr>
          </a:p>
        </p:txBody>
      </p:sp>
      <p:sp>
        <p:nvSpPr>
          <p:cNvPr id="128" name="Google Shape;128;p23"/>
          <p:cNvSpPr txBox="1"/>
          <p:nvPr/>
        </p:nvSpPr>
        <p:spPr>
          <a:xfrm>
            <a:off x="5857125" y="24125"/>
            <a:ext cx="3014100" cy="34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7474F"/>
                </a:solidFill>
                <a:latin typeface="Proxima Nova"/>
                <a:ea typeface="Proxima Nova"/>
                <a:cs typeface="Proxima Nova"/>
                <a:sym typeface="Proxima Nova"/>
              </a:rPr>
              <a:t>Linguistics</a:t>
            </a:r>
            <a:endParaRPr sz="1800">
              <a:solidFill>
                <a:srgbClr val="37474F"/>
              </a:solidFill>
              <a:latin typeface="Proxima Nova"/>
              <a:ea typeface="Proxima Nova"/>
              <a:cs typeface="Proxima Nova"/>
              <a:sym typeface="Proxima Nova"/>
            </a:endParaRPr>
          </a:p>
        </p:txBody>
      </p:sp>
      <p:sp>
        <p:nvSpPr>
          <p:cNvPr id="129" name="Google Shape;129;p23"/>
          <p:cNvSpPr txBox="1"/>
          <p:nvPr/>
        </p:nvSpPr>
        <p:spPr>
          <a:xfrm>
            <a:off x="228650" y="4698475"/>
            <a:ext cx="3014100" cy="34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7474F"/>
                </a:solidFill>
                <a:latin typeface="Proxima Nova"/>
                <a:ea typeface="Proxima Nova"/>
                <a:cs typeface="Proxima Nova"/>
                <a:sym typeface="Proxima Nova"/>
              </a:rPr>
              <a:t>History</a:t>
            </a:r>
            <a:endParaRPr sz="1800">
              <a:solidFill>
                <a:srgbClr val="37474F"/>
              </a:solidFill>
              <a:latin typeface="Proxima Nova"/>
              <a:ea typeface="Proxima Nova"/>
              <a:cs typeface="Proxima Nova"/>
              <a:sym typeface="Proxima Nova"/>
            </a:endParaRPr>
          </a:p>
        </p:txBody>
      </p:sp>
      <p:sp>
        <p:nvSpPr>
          <p:cNvPr id="130" name="Google Shape;130;p23"/>
          <p:cNvSpPr txBox="1"/>
          <p:nvPr/>
        </p:nvSpPr>
        <p:spPr>
          <a:xfrm>
            <a:off x="5857125" y="4698475"/>
            <a:ext cx="3014100" cy="34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7474F"/>
                </a:solidFill>
                <a:latin typeface="Proxima Nova"/>
                <a:ea typeface="Proxima Nova"/>
                <a:cs typeface="Proxima Nova"/>
                <a:sym typeface="Proxima Nova"/>
              </a:rPr>
              <a:t>Library</a:t>
            </a:r>
            <a:endParaRPr sz="1800">
              <a:solidFill>
                <a:srgbClr val="37474F"/>
              </a:solidFill>
              <a:latin typeface="Proxima Nova"/>
              <a:ea typeface="Proxima Nova"/>
              <a:cs typeface="Proxima Nova"/>
              <a:sym typeface="Proxima Nova"/>
            </a:endParaRPr>
          </a:p>
        </p:txBody>
      </p:sp>
      <p:sp>
        <p:nvSpPr>
          <p:cNvPr id="131" name="Google Shape;131;p23"/>
          <p:cNvSpPr/>
          <p:nvPr/>
        </p:nvSpPr>
        <p:spPr>
          <a:xfrm>
            <a:off x="5741500" y="457200"/>
            <a:ext cx="3245400" cy="1200300"/>
          </a:xfrm>
          <a:prstGeom prst="roundRect">
            <a:avLst>
              <a:gd fmla="val 16667" name="adj"/>
            </a:avLst>
          </a:prstGeom>
          <a:noFill/>
          <a:ln cap="flat" cmpd="sng" w="2857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3"/>
          <p:cNvSpPr/>
          <p:nvPr/>
        </p:nvSpPr>
        <p:spPr>
          <a:xfrm>
            <a:off x="152400" y="457200"/>
            <a:ext cx="3245400" cy="1200300"/>
          </a:xfrm>
          <a:prstGeom prst="roundRect">
            <a:avLst>
              <a:gd fmla="val 16667" name="adj"/>
            </a:avLst>
          </a:prstGeom>
          <a:noFill/>
          <a:ln cap="flat" cmpd="sng" w="2857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 name="Google Shape;133;p23"/>
          <p:cNvCxnSpPr>
            <a:stCxn id="132" idx="3"/>
            <a:endCxn id="131" idx="1"/>
          </p:cNvCxnSpPr>
          <p:nvPr/>
        </p:nvCxnSpPr>
        <p:spPr>
          <a:xfrm>
            <a:off x="3397800" y="1057350"/>
            <a:ext cx="2343600" cy="600"/>
          </a:xfrm>
          <a:prstGeom prst="bentConnector3">
            <a:avLst>
              <a:gd fmla="val 50002" name="adj1"/>
            </a:avLst>
          </a:prstGeom>
          <a:noFill/>
          <a:ln cap="flat" cmpd="sng" w="19050">
            <a:solidFill>
              <a:srgbClr val="37474F"/>
            </a:solidFill>
            <a:prstDash val="solid"/>
            <a:round/>
            <a:headEnd len="med" w="med" type="triangle"/>
            <a:tailEnd len="med" w="med" type="triangle"/>
          </a:ln>
        </p:spPr>
      </p:cxnSp>
      <p:cxnSp>
        <p:nvCxnSpPr>
          <p:cNvPr id="134" name="Google Shape;134;p23"/>
          <p:cNvCxnSpPr>
            <a:stCxn id="118" idx="0"/>
            <a:endCxn id="121" idx="1"/>
          </p:cNvCxnSpPr>
          <p:nvPr/>
        </p:nvCxnSpPr>
        <p:spPr>
          <a:xfrm rot="-5400000">
            <a:off x="1486650" y="2860050"/>
            <a:ext cx="914400" cy="337500"/>
          </a:xfrm>
          <a:prstGeom prst="curvedConnector2">
            <a:avLst/>
          </a:prstGeom>
          <a:noFill/>
          <a:ln cap="flat" cmpd="sng" w="19050">
            <a:solidFill>
              <a:srgbClr val="37474F"/>
            </a:solidFill>
            <a:prstDash val="solid"/>
            <a:round/>
            <a:headEnd len="med" w="med" type="triangle"/>
            <a:tailEnd len="med" w="med" type="triangle"/>
          </a:ln>
        </p:spPr>
      </p:cxnSp>
      <p:cxnSp>
        <p:nvCxnSpPr>
          <p:cNvPr id="135" name="Google Shape;135;p23"/>
          <p:cNvCxnSpPr>
            <a:stCxn id="132" idx="2"/>
            <a:endCxn id="121" idx="1"/>
          </p:cNvCxnSpPr>
          <p:nvPr/>
        </p:nvCxnSpPr>
        <p:spPr>
          <a:xfrm flipH="1" rot="-5400000">
            <a:off x="1486800" y="1945800"/>
            <a:ext cx="914100" cy="337500"/>
          </a:xfrm>
          <a:prstGeom prst="curvedConnector2">
            <a:avLst/>
          </a:prstGeom>
          <a:noFill/>
          <a:ln cap="flat" cmpd="sng" w="19050">
            <a:solidFill>
              <a:srgbClr val="37474F"/>
            </a:solidFill>
            <a:prstDash val="solid"/>
            <a:round/>
            <a:headEnd len="med" w="med" type="triangle"/>
            <a:tailEnd len="med" w="med" type="triangle"/>
          </a:ln>
        </p:spPr>
      </p:cxnSp>
      <p:cxnSp>
        <p:nvCxnSpPr>
          <p:cNvPr id="136" name="Google Shape;136;p23"/>
          <p:cNvCxnSpPr>
            <a:stCxn id="131" idx="2"/>
            <a:endCxn id="121" idx="3"/>
          </p:cNvCxnSpPr>
          <p:nvPr/>
        </p:nvCxnSpPr>
        <p:spPr>
          <a:xfrm rot="5400000">
            <a:off x="6740800" y="1948200"/>
            <a:ext cx="914100" cy="332700"/>
          </a:xfrm>
          <a:prstGeom prst="curvedConnector2">
            <a:avLst/>
          </a:prstGeom>
          <a:noFill/>
          <a:ln cap="flat" cmpd="sng" w="19050">
            <a:solidFill>
              <a:srgbClr val="37474F"/>
            </a:solidFill>
            <a:prstDash val="solid"/>
            <a:round/>
            <a:headEnd len="med" w="med" type="triangle"/>
            <a:tailEnd len="med" w="med" type="triangle"/>
          </a:ln>
        </p:spPr>
      </p:cxnSp>
      <p:cxnSp>
        <p:nvCxnSpPr>
          <p:cNvPr id="137" name="Google Shape;137;p23"/>
          <p:cNvCxnSpPr>
            <a:stCxn id="119" idx="0"/>
            <a:endCxn id="121" idx="3"/>
          </p:cNvCxnSpPr>
          <p:nvPr/>
        </p:nvCxnSpPr>
        <p:spPr>
          <a:xfrm flipH="1" rot="5400000">
            <a:off x="6716475" y="2886725"/>
            <a:ext cx="962700" cy="332700"/>
          </a:xfrm>
          <a:prstGeom prst="curvedConnector2">
            <a:avLst/>
          </a:prstGeom>
          <a:noFill/>
          <a:ln cap="flat" cmpd="sng" w="19050">
            <a:solidFill>
              <a:srgbClr val="37474F"/>
            </a:solidFill>
            <a:prstDash val="solid"/>
            <a:round/>
            <a:headEnd len="med" w="med" type="triangle"/>
            <a:tailEnd len="med" w="med" type="triangle"/>
          </a:ln>
        </p:spPr>
      </p:cxnSp>
      <p:cxnSp>
        <p:nvCxnSpPr>
          <p:cNvPr id="138" name="Google Shape;138;p23"/>
          <p:cNvCxnSpPr/>
          <p:nvPr/>
        </p:nvCxnSpPr>
        <p:spPr>
          <a:xfrm>
            <a:off x="389175" y="1004200"/>
            <a:ext cx="1151100" cy="330600"/>
          </a:xfrm>
          <a:prstGeom prst="bentConnector3">
            <a:avLst>
              <a:gd fmla="val 0" name="adj1"/>
            </a:avLst>
          </a:prstGeom>
          <a:noFill/>
          <a:ln cap="flat" cmpd="sng" w="19050">
            <a:solidFill>
              <a:srgbClr val="37474F"/>
            </a:solidFill>
            <a:prstDash val="lgDash"/>
            <a:round/>
            <a:headEnd len="med" w="med" type="none"/>
            <a:tailEnd len="med" w="med" type="stealth"/>
          </a:ln>
        </p:spPr>
      </p:cxnSp>
      <p:pic>
        <p:nvPicPr>
          <p:cNvPr id="139" name="Google Shape;139;p23"/>
          <p:cNvPicPr preferRelativeResize="0"/>
          <p:nvPr/>
        </p:nvPicPr>
        <p:blipFill>
          <a:blip r:embed="rId9">
            <a:alphaModFix/>
          </a:blip>
          <a:stretch>
            <a:fillRect/>
          </a:stretch>
        </p:blipFill>
        <p:spPr>
          <a:xfrm>
            <a:off x="3228961" y="2840500"/>
            <a:ext cx="2681278" cy="677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nvSpPr>
        <p:spPr>
          <a:xfrm>
            <a:off x="0" y="1152475"/>
            <a:ext cx="91440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CACACA"/>
              </a:solidFill>
              <a:latin typeface="Average"/>
              <a:ea typeface="Average"/>
              <a:cs typeface="Average"/>
              <a:sym typeface="Average"/>
            </a:endParaRPr>
          </a:p>
          <a:p>
            <a:pPr indent="0" lvl="0" marL="0" rtl="0" algn="l">
              <a:lnSpc>
                <a:spcPct val="115000"/>
              </a:lnSpc>
              <a:spcBef>
                <a:spcPts val="1600"/>
              </a:spcBef>
              <a:spcAft>
                <a:spcPts val="0"/>
              </a:spcAft>
              <a:buNone/>
            </a:pPr>
            <a:r>
              <a:t/>
            </a:r>
            <a:endParaRPr sz="1800">
              <a:solidFill>
                <a:srgbClr val="CACACA"/>
              </a:solidFill>
              <a:latin typeface="Average"/>
              <a:ea typeface="Average"/>
              <a:cs typeface="Average"/>
              <a:sym typeface="Average"/>
            </a:endParaRPr>
          </a:p>
          <a:p>
            <a:pPr indent="0" lvl="0" marL="0" rtl="0" algn="l">
              <a:lnSpc>
                <a:spcPct val="115000"/>
              </a:lnSpc>
              <a:spcBef>
                <a:spcPts val="1600"/>
              </a:spcBef>
              <a:spcAft>
                <a:spcPts val="0"/>
              </a:spcAft>
              <a:buNone/>
            </a:pPr>
            <a:r>
              <a:t/>
            </a:r>
            <a:endParaRPr sz="1800">
              <a:solidFill>
                <a:srgbClr val="CACACA"/>
              </a:solidFill>
              <a:latin typeface="Average"/>
              <a:ea typeface="Average"/>
              <a:cs typeface="Average"/>
              <a:sym typeface="Average"/>
            </a:endParaRPr>
          </a:p>
          <a:p>
            <a:pPr indent="0" lvl="0" marL="0" rtl="0" algn="l">
              <a:lnSpc>
                <a:spcPct val="115000"/>
              </a:lnSpc>
              <a:spcBef>
                <a:spcPts val="1600"/>
              </a:spcBef>
              <a:spcAft>
                <a:spcPts val="0"/>
              </a:spcAft>
              <a:buNone/>
            </a:pPr>
            <a:r>
              <a:t/>
            </a:r>
            <a:endParaRPr sz="1800">
              <a:solidFill>
                <a:srgbClr val="CACACA"/>
              </a:solidFill>
              <a:latin typeface="Average"/>
              <a:ea typeface="Average"/>
              <a:cs typeface="Average"/>
              <a:sym typeface="Average"/>
            </a:endParaRPr>
          </a:p>
          <a:p>
            <a:pPr indent="0" lvl="0" marL="0" rtl="0" algn="ctr">
              <a:lnSpc>
                <a:spcPct val="200000"/>
              </a:lnSpc>
              <a:spcBef>
                <a:spcPts val="1600"/>
              </a:spcBef>
              <a:spcAft>
                <a:spcPts val="0"/>
              </a:spcAft>
              <a:buNone/>
            </a:pPr>
            <a:r>
              <a:rPr lang="en" sz="2400">
                <a:solidFill>
                  <a:schemeClr val="accent3"/>
                </a:solidFill>
                <a:latin typeface="PT Serif"/>
                <a:ea typeface="PT Serif"/>
                <a:cs typeface="PT Serif"/>
                <a:sym typeface="PT Serif"/>
              </a:rPr>
              <a:t>Projects | Training | Talks</a:t>
            </a:r>
            <a:endParaRPr sz="2400">
              <a:solidFill>
                <a:schemeClr val="accent3"/>
              </a:solidFill>
              <a:latin typeface="PT Serif"/>
              <a:ea typeface="PT Serif"/>
              <a:cs typeface="PT Serif"/>
              <a:sym typeface="PT Serif"/>
            </a:endParaRPr>
          </a:p>
          <a:p>
            <a:pPr indent="0" lvl="0" marL="0" rtl="0" algn="ctr">
              <a:lnSpc>
                <a:spcPct val="200000"/>
              </a:lnSpc>
              <a:spcBef>
                <a:spcPts val="1600"/>
              </a:spcBef>
              <a:spcAft>
                <a:spcPts val="0"/>
              </a:spcAft>
              <a:buNone/>
            </a:pPr>
            <a:r>
              <a:rPr lang="en" sz="2400" u="sng">
                <a:solidFill>
                  <a:srgbClr val="FF00FF"/>
                </a:solidFill>
                <a:latin typeface="Consolas"/>
                <a:ea typeface="Consolas"/>
                <a:cs typeface="Consolas"/>
                <a:sym typeface="Consolas"/>
                <a:hlinkClick r:id="rId3">
                  <a:extLst>
                    <a:ext uri="{A12FA001-AC4F-418D-AE19-62706E023703}">
                      <ahyp:hlinkClr val="tx"/>
                    </a:ext>
                  </a:extLst>
                </a:hlinkClick>
              </a:rPr>
              <a:t>https://platformdh.uantwerpen.be</a:t>
            </a:r>
            <a:r>
              <a:rPr lang="en" sz="2400">
                <a:solidFill>
                  <a:srgbClr val="FF00FF"/>
                </a:solidFill>
                <a:latin typeface="Consolas"/>
                <a:ea typeface="Consolas"/>
                <a:cs typeface="Consolas"/>
                <a:sym typeface="Consolas"/>
              </a:rPr>
              <a:t> </a:t>
            </a:r>
            <a:endParaRPr sz="2400">
              <a:solidFill>
                <a:srgbClr val="FF00FF"/>
              </a:solidFill>
              <a:latin typeface="Consolas"/>
              <a:ea typeface="Consolas"/>
              <a:cs typeface="Consolas"/>
              <a:sym typeface="Consolas"/>
            </a:endParaRPr>
          </a:p>
          <a:p>
            <a:pPr indent="0" lvl="0" marL="0" rtl="0" algn="l">
              <a:lnSpc>
                <a:spcPct val="115000"/>
              </a:lnSpc>
              <a:spcBef>
                <a:spcPts val="1600"/>
              </a:spcBef>
              <a:spcAft>
                <a:spcPts val="1600"/>
              </a:spcAft>
              <a:buNone/>
            </a:pPr>
            <a:r>
              <a:t/>
            </a:r>
            <a:endParaRPr sz="1800">
              <a:solidFill>
                <a:srgbClr val="CACACA"/>
              </a:solidFill>
              <a:latin typeface="Average"/>
              <a:ea typeface="Average"/>
              <a:cs typeface="Average"/>
              <a:sym typeface="Average"/>
            </a:endParaRPr>
          </a:p>
        </p:txBody>
      </p:sp>
      <p:sp>
        <p:nvSpPr>
          <p:cNvPr id="145" name="Google Shape;145;p24"/>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Oswald"/>
                <a:ea typeface="Oswald"/>
                <a:cs typeface="Oswald"/>
                <a:sym typeface="Oswald"/>
              </a:rPr>
              <a:t>DHt the UAntwerp | What do we do?</a:t>
            </a:r>
            <a:endParaRPr sz="3000">
              <a:solidFill>
                <a:srgbClr val="FFFFFF"/>
              </a:solidFill>
              <a:latin typeface="Oswald"/>
              <a:ea typeface="Oswald"/>
              <a:cs typeface="Oswald"/>
              <a:sym typeface="Oswald"/>
            </a:endParaRPr>
          </a:p>
        </p:txBody>
      </p:sp>
      <p:pic>
        <p:nvPicPr>
          <p:cNvPr id="146" name="Google Shape;146;p24"/>
          <p:cNvPicPr preferRelativeResize="0"/>
          <p:nvPr/>
        </p:nvPicPr>
        <p:blipFill>
          <a:blip r:embed="rId4">
            <a:alphaModFix/>
          </a:blip>
          <a:stretch>
            <a:fillRect/>
          </a:stretch>
        </p:blipFill>
        <p:spPr>
          <a:xfrm>
            <a:off x="2112513" y="2055248"/>
            <a:ext cx="4918974" cy="1033000"/>
          </a:xfrm>
          <a:prstGeom prst="rect">
            <a:avLst/>
          </a:prstGeom>
          <a:noFill/>
          <a:ln>
            <a:noFill/>
          </a:ln>
        </p:spPr>
      </p:pic>
      <p:sp>
        <p:nvSpPr>
          <p:cNvPr id="147" name="Google Shape;14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#shamelessPlugs</a:t>
            </a:r>
            <a:endParaRPr/>
          </a:p>
        </p:txBody>
      </p:sp>
      <p:sp>
        <p:nvSpPr>
          <p:cNvPr id="148" name="Google Shape;148;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5"/>
          <p:cNvPicPr preferRelativeResize="0"/>
          <p:nvPr/>
        </p:nvPicPr>
        <p:blipFill>
          <a:blip r:embed="rId3">
            <a:alphaModFix/>
          </a:blip>
          <a:stretch>
            <a:fillRect/>
          </a:stretch>
        </p:blipFill>
        <p:spPr>
          <a:xfrm>
            <a:off x="1741612" y="855025"/>
            <a:ext cx="5660776" cy="4288475"/>
          </a:xfrm>
          <a:prstGeom prst="rect">
            <a:avLst/>
          </a:prstGeom>
          <a:noFill/>
          <a:ln cap="flat" cmpd="sng" w="9525">
            <a:solidFill>
              <a:schemeClr val="dk2"/>
            </a:solidFill>
            <a:prstDash val="solid"/>
            <a:round/>
            <a:headEnd len="sm" w="sm" type="none"/>
            <a:tailEnd len="sm" w="sm" type="none"/>
          </a:ln>
        </p:spPr>
      </p:pic>
      <p:sp>
        <p:nvSpPr>
          <p:cNvPr id="154" name="Google Shape;154;p25"/>
          <p:cNvSpPr txBox="1"/>
          <p:nvPr/>
        </p:nvSpPr>
        <p:spPr>
          <a:xfrm>
            <a:off x="0" y="133600"/>
            <a:ext cx="9144000" cy="110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u="sng">
                <a:solidFill>
                  <a:srgbClr val="FF00FF"/>
                </a:solidFill>
                <a:latin typeface="Consolas"/>
                <a:ea typeface="Consolas"/>
                <a:cs typeface="Consolas"/>
                <a:sym typeface="Consolas"/>
                <a:hlinkClick r:id="rId4">
                  <a:extLst>
                    <a:ext uri="{A12FA001-AC4F-418D-AE19-62706E023703}">
                      <ahyp:hlinkClr val="tx"/>
                    </a:ext>
                  </a:extLst>
                </a:hlinkClick>
              </a:rPr>
              <a:t>https://www.uantwerpen.be/en/summer-schools/digital-humanities/</a:t>
            </a:r>
            <a:r>
              <a:rPr lang="en" sz="1800">
                <a:solidFill>
                  <a:srgbClr val="FF00FF"/>
                </a:solidFill>
                <a:latin typeface="Consolas"/>
                <a:ea typeface="Consolas"/>
                <a:cs typeface="Consolas"/>
                <a:sym typeface="Consolas"/>
              </a:rPr>
              <a:t> </a:t>
            </a:r>
            <a:endParaRPr sz="1800">
              <a:solidFill>
                <a:srgbClr val="FF00FF"/>
              </a:solidFill>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#shamelessPlugs</a:t>
            </a:r>
            <a:endParaRPr/>
          </a:p>
        </p:txBody>
      </p:sp>
      <p:sp>
        <p:nvSpPr>
          <p:cNvPr id="160" name="Google Shape;160;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rPr>
              <a:t>Conferences</a:t>
            </a:r>
            <a:r>
              <a:rPr lang="en" sz="2000"/>
              <a:t> (at UAntwerp):</a:t>
            </a:r>
            <a:endParaRPr sz="2000"/>
          </a:p>
          <a:p>
            <a:pPr indent="-342900" lvl="0" marL="457200" rtl="0" algn="l">
              <a:spcBef>
                <a:spcPts val="1600"/>
              </a:spcBef>
              <a:spcAft>
                <a:spcPts val="0"/>
              </a:spcAft>
              <a:buSzPts val="1800"/>
              <a:buChar char="-"/>
            </a:pPr>
            <a:r>
              <a:rPr lang="en" u="sng">
                <a:solidFill>
                  <a:srgbClr val="FF00FF"/>
                </a:solidFill>
                <a:hlinkClick r:id="rId3">
                  <a:extLst>
                    <a:ext uri="{A12FA001-AC4F-418D-AE19-62706E023703}">
                      <ahyp:hlinkClr val="tx"/>
                    </a:ext>
                  </a:extLst>
                </a:hlinkClick>
              </a:rPr>
              <a:t>Children’s Literature and Digital Humanities</a:t>
            </a:r>
            <a:r>
              <a:rPr lang="en"/>
              <a:t> (22-23 Oct. 2020)</a:t>
            </a:r>
            <a:endParaRPr/>
          </a:p>
          <a:p>
            <a:pPr indent="-342900" lvl="0" marL="457200" rtl="0" algn="l">
              <a:spcBef>
                <a:spcPts val="0"/>
              </a:spcBef>
              <a:spcAft>
                <a:spcPts val="0"/>
              </a:spcAft>
              <a:buSzPts val="1800"/>
              <a:buChar char="-"/>
            </a:pPr>
            <a:r>
              <a:rPr lang="en"/>
              <a:t>BAAHE 2020: </a:t>
            </a:r>
            <a:r>
              <a:rPr lang="en" u="sng">
                <a:solidFill>
                  <a:srgbClr val="FF00FF"/>
                </a:solidFill>
                <a:hlinkClick r:id="rId4">
                  <a:extLst>
                    <a:ext uri="{A12FA001-AC4F-418D-AE19-62706E023703}">
                      <ahyp:hlinkClr val="tx"/>
                    </a:ext>
                  </a:extLst>
                </a:hlinkClick>
              </a:rPr>
              <a:t>DH in English Language and Literature Studies</a:t>
            </a:r>
            <a:r>
              <a:rPr lang="en"/>
              <a:t> (17 Dec. 2020)</a:t>
            </a:r>
            <a:endParaRPr/>
          </a:p>
          <a:p>
            <a:pPr indent="0" lvl="0" marL="0" rtl="0" algn="l">
              <a:spcBef>
                <a:spcPts val="1600"/>
              </a:spcBef>
              <a:spcAft>
                <a:spcPts val="0"/>
              </a:spcAft>
              <a:buNone/>
            </a:pPr>
            <a:r>
              <a:rPr b="1" lang="en" sz="2000">
                <a:solidFill>
                  <a:schemeClr val="dk2"/>
                </a:solidFill>
              </a:rPr>
              <a:t>Virtual Gatherings</a:t>
            </a:r>
            <a:endParaRPr b="1" sz="2000">
              <a:solidFill>
                <a:schemeClr val="dk2"/>
              </a:solidFill>
            </a:endParaRPr>
          </a:p>
          <a:p>
            <a:pPr indent="-342900" lvl="0" marL="457200" rtl="0" algn="l">
              <a:spcBef>
                <a:spcPts val="1600"/>
              </a:spcBef>
              <a:spcAft>
                <a:spcPts val="0"/>
              </a:spcAft>
              <a:buSzPts val="1800"/>
              <a:buChar char="-"/>
            </a:pPr>
            <a:r>
              <a:rPr lang="en" u="sng">
                <a:solidFill>
                  <a:srgbClr val="FF00FF"/>
                </a:solidFill>
                <a:hlinkClick r:id="rId5">
                  <a:extLst>
                    <a:ext uri="{A12FA001-AC4F-418D-AE19-62706E023703}">
                      <ahyp:hlinkClr val="tx"/>
                    </a:ext>
                  </a:extLst>
                </a:hlinkClick>
              </a:rPr>
              <a:t>D</a:t>
            </a:r>
            <a:r>
              <a:rPr lang="en" u="sng">
                <a:solidFill>
                  <a:srgbClr val="FF00FF"/>
                </a:solidFill>
                <a:hlinkClick r:id="rId6">
                  <a:extLst>
                    <a:ext uri="{A12FA001-AC4F-418D-AE19-62706E023703}">
                      <ahyp:hlinkClr val="tx"/>
                    </a:ext>
                  </a:extLst>
                </a:hlinkClick>
              </a:rPr>
              <a:t>H Virtual Discussion Group for Early Career Researchers in Belgium</a:t>
            </a:r>
            <a:r>
              <a:rPr lang="en"/>
              <a:t> (UGent and KU Leuven)</a:t>
            </a:r>
            <a:endParaRPr/>
          </a:p>
          <a:p>
            <a:pPr indent="-342900" lvl="0" marL="457200" rtl="0" algn="l">
              <a:spcBef>
                <a:spcPts val="0"/>
              </a:spcBef>
              <a:spcAft>
                <a:spcPts val="0"/>
              </a:spcAft>
              <a:buSzPts val="1800"/>
              <a:buChar char="-"/>
            </a:pPr>
            <a:r>
              <a:rPr lang="en" u="sng">
                <a:solidFill>
                  <a:srgbClr val="FF00FF"/>
                </a:solidFill>
                <a:hlinkClick r:id="rId7">
                  <a:extLst>
                    <a:ext uri="{A12FA001-AC4F-418D-AE19-62706E023703}">
                      <ahyp:hlinkClr val="tx"/>
                    </a:ext>
                  </a:extLst>
                </a:hlinkClick>
              </a:rPr>
              <a:t>Digital Heritage Seminar</a:t>
            </a:r>
            <a:r>
              <a:rPr lang="en"/>
              <a:t> (Royal Library of Belgium)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Model(l)ing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Modelling? </a:t>
            </a:r>
            <a:endParaRPr/>
          </a:p>
        </p:txBody>
      </p:sp>
      <p:sp>
        <p:nvSpPr>
          <p:cNvPr id="171" name="Google Shape;171;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5"/>
                </a:solidFill>
              </a:rPr>
              <a:t>Definitions</a:t>
            </a:r>
            <a:endParaRPr b="1" sz="2000">
              <a:solidFill>
                <a:schemeClr val="accent5"/>
              </a:solidFill>
            </a:endParaRPr>
          </a:p>
          <a:p>
            <a:pPr indent="0" lvl="0" marL="914400" rtl="0" algn="l">
              <a:spcBef>
                <a:spcPts val="1600"/>
              </a:spcBef>
              <a:spcAft>
                <a:spcPts val="0"/>
              </a:spcAft>
              <a:buNone/>
            </a:pPr>
            <a:r>
              <a:t/>
            </a:r>
            <a:endParaRPr sz="1000">
              <a:solidFill>
                <a:srgbClr val="000000"/>
              </a:solidFill>
              <a:latin typeface="Arial"/>
              <a:ea typeface="Arial"/>
              <a:cs typeface="Arial"/>
              <a:sym typeface="Arial"/>
            </a:endParaRPr>
          </a:p>
          <a:p>
            <a:pPr indent="0" lvl="0" marL="914400" rtl="0" algn="just">
              <a:spcBef>
                <a:spcPts val="1200"/>
              </a:spcBef>
              <a:spcAft>
                <a:spcPts val="0"/>
              </a:spcAft>
              <a:buNone/>
            </a:pPr>
            <a:r>
              <a:rPr i="1" lang="en">
                <a:solidFill>
                  <a:srgbClr val="000000"/>
                </a:solidFill>
              </a:rPr>
              <a:t>By ‘‘modeling’’ I mean</a:t>
            </a:r>
            <a:r>
              <a:rPr b="1" i="1" lang="en">
                <a:solidFill>
                  <a:schemeClr val="dk2"/>
                </a:solidFill>
              </a:rPr>
              <a:t> the heuristic process of constructing and manipulating models</a:t>
            </a:r>
            <a:r>
              <a:rPr i="1" lang="en">
                <a:solidFill>
                  <a:srgbClr val="000000"/>
                </a:solidFill>
              </a:rPr>
              <a:t>; a ‘‘model’’ I take to be either </a:t>
            </a:r>
            <a:r>
              <a:rPr b="1" i="1" lang="en">
                <a:solidFill>
                  <a:schemeClr val="dk2"/>
                </a:solidFill>
              </a:rPr>
              <a:t>a representation of something or purposes of study</a:t>
            </a:r>
            <a:r>
              <a:rPr i="1" lang="en">
                <a:solidFill>
                  <a:srgbClr val="000000"/>
                </a:solidFill>
              </a:rPr>
              <a:t>, or </a:t>
            </a:r>
            <a:r>
              <a:rPr b="1" i="1" lang="en">
                <a:solidFill>
                  <a:schemeClr val="dk2"/>
                </a:solidFill>
              </a:rPr>
              <a:t>a design for realizing something new</a:t>
            </a:r>
            <a:r>
              <a:rPr i="1" lang="en">
                <a:solidFill>
                  <a:srgbClr val="000000"/>
                </a:solidFill>
              </a:rPr>
              <a:t>.</a:t>
            </a:r>
            <a:endParaRPr i="1">
              <a:solidFill>
                <a:srgbClr val="000000"/>
              </a:solidFill>
            </a:endParaRPr>
          </a:p>
          <a:p>
            <a:pPr indent="0" lvl="0" marL="914400" rtl="0" algn="r">
              <a:spcBef>
                <a:spcPts val="1200"/>
              </a:spcBef>
              <a:spcAft>
                <a:spcPts val="0"/>
              </a:spcAft>
              <a:buNone/>
            </a:pPr>
            <a:r>
              <a:rPr lang="en"/>
              <a:t>(McCarthy 2004,  255)</a:t>
            </a:r>
            <a:endParaRPr/>
          </a:p>
          <a:p>
            <a:pPr indent="0" lvl="0" marL="914400" rtl="0" algn="l">
              <a:spcBef>
                <a:spcPts val="1200"/>
              </a:spcBef>
              <a:spcAft>
                <a:spcPts val="0"/>
              </a:spcAft>
              <a:buNone/>
            </a:pPr>
            <a:r>
              <a:t/>
            </a:r>
            <a:endParaRPr/>
          </a:p>
          <a:p>
            <a:pPr indent="0" lvl="0" marL="0" rtl="0" algn="l">
              <a:spcBef>
                <a:spcPts val="1600"/>
              </a:spcBef>
              <a:spcAft>
                <a:spcPts val="0"/>
              </a:spcAft>
              <a:buNone/>
            </a:pPr>
            <a:r>
              <a:t/>
            </a:r>
            <a:endParaRPr sz="20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Modelling</a:t>
            </a:r>
            <a:endParaRPr/>
          </a:p>
        </p:txBody>
      </p:sp>
      <p:pic>
        <p:nvPicPr>
          <p:cNvPr id="177" name="Google Shape;177;p29"/>
          <p:cNvPicPr preferRelativeResize="0"/>
          <p:nvPr/>
        </p:nvPicPr>
        <p:blipFill rotWithShape="1">
          <a:blip r:embed="rId3">
            <a:alphaModFix/>
          </a:blip>
          <a:srcRect b="2982" l="2106" r="32478" t="3524"/>
          <a:stretch/>
        </p:blipFill>
        <p:spPr>
          <a:xfrm>
            <a:off x="311700" y="1779600"/>
            <a:ext cx="2229373" cy="1584276"/>
          </a:xfrm>
          <a:prstGeom prst="rect">
            <a:avLst/>
          </a:prstGeom>
          <a:noFill/>
          <a:ln cap="flat" cmpd="sng" w="19050">
            <a:solidFill>
              <a:schemeClr val="accent5"/>
            </a:solidFill>
            <a:prstDash val="solid"/>
            <a:round/>
            <a:headEnd len="sm" w="sm" type="none"/>
            <a:tailEnd len="sm" w="sm" type="none"/>
          </a:ln>
        </p:spPr>
      </p:pic>
      <p:pic>
        <p:nvPicPr>
          <p:cNvPr id="178" name="Google Shape;178;p29"/>
          <p:cNvPicPr preferRelativeResize="0"/>
          <p:nvPr/>
        </p:nvPicPr>
        <p:blipFill rotWithShape="1">
          <a:blip r:embed="rId4">
            <a:alphaModFix/>
          </a:blip>
          <a:srcRect b="51712" l="1842" r="66610" t="4084"/>
          <a:stretch/>
        </p:blipFill>
        <p:spPr>
          <a:xfrm>
            <a:off x="3457314" y="1779613"/>
            <a:ext cx="2229374" cy="1584274"/>
          </a:xfrm>
          <a:prstGeom prst="rect">
            <a:avLst/>
          </a:prstGeom>
          <a:noFill/>
          <a:ln cap="flat" cmpd="sng" w="19050">
            <a:solidFill>
              <a:schemeClr val="accent5"/>
            </a:solidFill>
            <a:prstDash val="solid"/>
            <a:round/>
            <a:headEnd len="sm" w="sm" type="none"/>
            <a:tailEnd len="sm" w="sm" type="none"/>
          </a:ln>
        </p:spPr>
      </p:pic>
      <p:pic>
        <p:nvPicPr>
          <p:cNvPr id="179" name="Google Shape;179;p29" title="https://commons.wikimedia.org/wiki/File:Leviathan_63_Train_Festival_2009.jpg"/>
          <p:cNvPicPr preferRelativeResize="0"/>
          <p:nvPr/>
        </p:nvPicPr>
        <p:blipFill>
          <a:blip r:embed="rId5">
            <a:alphaModFix/>
          </a:blip>
          <a:stretch>
            <a:fillRect/>
          </a:stretch>
        </p:blipFill>
        <p:spPr>
          <a:xfrm>
            <a:off x="6602950" y="1779613"/>
            <a:ext cx="2229380" cy="1584250"/>
          </a:xfrm>
          <a:prstGeom prst="rect">
            <a:avLst/>
          </a:prstGeom>
          <a:noFill/>
          <a:ln cap="flat" cmpd="sng" w="19050">
            <a:solidFill>
              <a:schemeClr val="accent5"/>
            </a:solidFill>
            <a:prstDash val="solid"/>
            <a:round/>
            <a:headEnd len="sm" w="sm" type="none"/>
            <a:tailEnd len="sm" w="sm" type="none"/>
          </a:ln>
        </p:spPr>
      </p:pic>
      <p:grpSp>
        <p:nvGrpSpPr>
          <p:cNvPr id="180" name="Google Shape;180;p29"/>
          <p:cNvGrpSpPr/>
          <p:nvPr/>
        </p:nvGrpSpPr>
        <p:grpSpPr>
          <a:xfrm>
            <a:off x="1426375" y="3363875"/>
            <a:ext cx="3145512" cy="817500"/>
            <a:chOff x="1426375" y="3363875"/>
            <a:chExt cx="3145512" cy="817500"/>
          </a:xfrm>
        </p:grpSpPr>
        <p:cxnSp>
          <p:nvCxnSpPr>
            <p:cNvPr id="181" name="Google Shape;181;p29"/>
            <p:cNvCxnSpPr>
              <a:stCxn id="177" idx="2"/>
              <a:endCxn id="178" idx="2"/>
            </p:cNvCxnSpPr>
            <p:nvPr/>
          </p:nvCxnSpPr>
          <p:spPr>
            <a:xfrm flipH="1" rot="-5400000">
              <a:off x="2998837" y="1791426"/>
              <a:ext cx="600" cy="3145500"/>
            </a:xfrm>
            <a:prstGeom prst="curvedConnector3">
              <a:avLst>
                <a:gd fmla="val 149508231" name="adj1"/>
              </a:avLst>
            </a:prstGeom>
            <a:noFill/>
            <a:ln cap="flat" cmpd="sng" w="28575">
              <a:solidFill>
                <a:schemeClr val="dk2"/>
              </a:solidFill>
              <a:prstDash val="solid"/>
              <a:round/>
              <a:headEnd len="med" w="med" type="none"/>
              <a:tailEnd len="med" w="med" type="triangle"/>
            </a:ln>
          </p:spPr>
        </p:cxnSp>
        <p:sp>
          <p:nvSpPr>
            <p:cNvPr id="182" name="Google Shape;182;p29"/>
            <p:cNvSpPr txBox="1"/>
            <p:nvPr/>
          </p:nvSpPr>
          <p:spPr>
            <a:xfrm>
              <a:off x="1426375" y="3363875"/>
              <a:ext cx="3145500" cy="8175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lang="en">
                  <a:solidFill>
                    <a:schemeClr val="accent3"/>
                  </a:solidFill>
                  <a:latin typeface="Proxima Nova"/>
                  <a:ea typeface="Proxima Nova"/>
                  <a:cs typeface="Proxima Nova"/>
                  <a:sym typeface="Proxima Nova"/>
                </a:rPr>
                <a:t>Model for</a:t>
              </a:r>
              <a:endParaRPr>
                <a:solidFill>
                  <a:schemeClr val="accent3"/>
                </a:solidFill>
                <a:latin typeface="Proxima Nova"/>
                <a:ea typeface="Proxima Nova"/>
                <a:cs typeface="Proxima Nova"/>
                <a:sym typeface="Proxima Nova"/>
              </a:endParaRPr>
            </a:p>
            <a:p>
              <a:pPr indent="0" lvl="0" marL="0" rtl="0" algn="ctr">
                <a:spcBef>
                  <a:spcPts val="1000"/>
                </a:spcBef>
                <a:spcAft>
                  <a:spcPts val="0"/>
                </a:spcAft>
                <a:buNone/>
              </a:pPr>
              <a:r>
                <a:rPr lang="en" sz="1200">
                  <a:solidFill>
                    <a:schemeClr val="accent3"/>
                  </a:solidFill>
                  <a:latin typeface="Proxima Nova"/>
                  <a:ea typeface="Proxima Nova"/>
                  <a:cs typeface="Proxima Nova"/>
                  <a:sym typeface="Proxima Nova"/>
                </a:rPr>
                <a:t>(prescriptive)</a:t>
              </a:r>
              <a:endParaRPr sz="1200">
                <a:solidFill>
                  <a:schemeClr val="accent3"/>
                </a:solidFill>
                <a:latin typeface="Proxima Nova"/>
                <a:ea typeface="Proxima Nova"/>
                <a:cs typeface="Proxima Nova"/>
                <a:sym typeface="Proxima Nova"/>
              </a:endParaRPr>
            </a:p>
          </p:txBody>
        </p:sp>
      </p:grpSp>
      <p:grpSp>
        <p:nvGrpSpPr>
          <p:cNvPr id="183" name="Google Shape;183;p29"/>
          <p:cNvGrpSpPr/>
          <p:nvPr/>
        </p:nvGrpSpPr>
        <p:grpSpPr>
          <a:xfrm>
            <a:off x="4572000" y="962725"/>
            <a:ext cx="3145501" cy="817500"/>
            <a:chOff x="4572000" y="962725"/>
            <a:chExt cx="3145501" cy="817500"/>
          </a:xfrm>
        </p:grpSpPr>
        <p:cxnSp>
          <p:nvCxnSpPr>
            <p:cNvPr id="184" name="Google Shape;184;p29"/>
            <p:cNvCxnSpPr>
              <a:stCxn id="178" idx="0"/>
              <a:endCxn id="179" idx="0"/>
            </p:cNvCxnSpPr>
            <p:nvPr/>
          </p:nvCxnSpPr>
          <p:spPr>
            <a:xfrm flipH="1" rot="-5400000">
              <a:off x="6144451" y="207162"/>
              <a:ext cx="600" cy="3145500"/>
            </a:xfrm>
            <a:prstGeom prst="curvedConnector3">
              <a:avLst>
                <a:gd fmla="val -156739583" name="adj1"/>
              </a:avLst>
            </a:prstGeom>
            <a:noFill/>
            <a:ln cap="flat" cmpd="sng" w="28575">
              <a:solidFill>
                <a:schemeClr val="dk2"/>
              </a:solidFill>
              <a:prstDash val="solid"/>
              <a:round/>
              <a:headEnd len="med" w="med" type="none"/>
              <a:tailEnd len="med" w="med" type="triangle"/>
            </a:ln>
          </p:spPr>
        </p:cxnSp>
        <p:sp>
          <p:nvSpPr>
            <p:cNvPr id="185" name="Google Shape;185;p29"/>
            <p:cNvSpPr txBox="1"/>
            <p:nvPr/>
          </p:nvSpPr>
          <p:spPr>
            <a:xfrm>
              <a:off x="4572000" y="962725"/>
              <a:ext cx="3145500" cy="8175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lang="en">
                  <a:solidFill>
                    <a:schemeClr val="accent3"/>
                  </a:solidFill>
                  <a:latin typeface="Proxima Nova"/>
                  <a:ea typeface="Proxima Nova"/>
                  <a:cs typeface="Proxima Nova"/>
                  <a:sym typeface="Proxima Nova"/>
                </a:rPr>
                <a:t>Model of</a:t>
              </a:r>
              <a:endParaRPr>
                <a:solidFill>
                  <a:schemeClr val="accent3"/>
                </a:solidFill>
                <a:latin typeface="Proxima Nova"/>
                <a:ea typeface="Proxima Nova"/>
                <a:cs typeface="Proxima Nova"/>
                <a:sym typeface="Proxima Nova"/>
              </a:endParaRPr>
            </a:p>
            <a:p>
              <a:pPr indent="0" lvl="0" marL="0" rtl="0" algn="ctr">
                <a:spcBef>
                  <a:spcPts val="1000"/>
                </a:spcBef>
                <a:spcAft>
                  <a:spcPts val="0"/>
                </a:spcAft>
                <a:buNone/>
              </a:pPr>
              <a:r>
                <a:rPr lang="en" sz="1200">
                  <a:solidFill>
                    <a:schemeClr val="accent3"/>
                  </a:solidFill>
                  <a:latin typeface="Proxima Nova"/>
                  <a:ea typeface="Proxima Nova"/>
                  <a:cs typeface="Proxima Nova"/>
                  <a:sym typeface="Proxima Nova"/>
                </a:rPr>
                <a:t>(descriptive)</a:t>
              </a:r>
              <a:endParaRPr sz="1200">
                <a:solidFill>
                  <a:schemeClr val="accent3"/>
                </a:solidFill>
                <a:latin typeface="Proxima Nova"/>
                <a:ea typeface="Proxima Nova"/>
                <a:cs typeface="Proxima Nova"/>
                <a:sym typeface="Proxima Nov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a:t>
            </a:r>
            <a:endParaRPr/>
          </a:p>
        </p:txBody>
      </p:sp>
      <p:sp>
        <p:nvSpPr>
          <p:cNvPr id="191" name="Google Shape;191;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1155CC"/>
                </a:solidFill>
              </a:rPr>
              <a:t>Can you come up with any examples of models in traditional humanities research?</a:t>
            </a:r>
            <a:endParaRPr b="1" sz="2000">
              <a:solidFill>
                <a:srgbClr val="1155CC"/>
              </a:solidFill>
            </a:endParaRPr>
          </a:p>
          <a:p>
            <a:pPr indent="-342900" lvl="0" marL="914400" rtl="0" algn="l">
              <a:lnSpc>
                <a:spcPct val="115000"/>
              </a:lnSpc>
              <a:spcBef>
                <a:spcPts val="1600"/>
              </a:spcBef>
              <a:spcAft>
                <a:spcPts val="0"/>
              </a:spcAft>
              <a:buSzPts val="1800"/>
              <a:buChar char="●"/>
            </a:pPr>
            <a:r>
              <a:rPr b="1" lang="en" sz="1800"/>
              <a:t>Grammars</a:t>
            </a:r>
            <a:r>
              <a:rPr lang="en" sz="1800"/>
              <a:t> </a:t>
            </a:r>
            <a:endParaRPr sz="1800"/>
          </a:p>
          <a:p>
            <a:pPr indent="-342900" lvl="0" marL="914400" rtl="0" algn="l">
              <a:lnSpc>
                <a:spcPct val="115000"/>
              </a:lnSpc>
              <a:spcBef>
                <a:spcPts val="0"/>
              </a:spcBef>
              <a:spcAft>
                <a:spcPts val="0"/>
              </a:spcAft>
              <a:buSzPts val="1800"/>
              <a:buChar char="●"/>
            </a:pPr>
            <a:r>
              <a:rPr b="1" lang="en" sz="1800"/>
              <a:t>Periodization</a:t>
            </a:r>
            <a:r>
              <a:rPr lang="en" sz="1800"/>
              <a:t> in literature</a:t>
            </a:r>
            <a:endParaRPr sz="1800"/>
          </a:p>
          <a:p>
            <a:pPr indent="-342900" lvl="0" marL="914400" rtl="0" algn="l">
              <a:lnSpc>
                <a:spcPct val="115000"/>
              </a:lnSpc>
              <a:spcBef>
                <a:spcPts val="0"/>
              </a:spcBef>
              <a:spcAft>
                <a:spcPts val="0"/>
              </a:spcAft>
              <a:buSzPts val="1800"/>
              <a:buChar char="●"/>
            </a:pPr>
            <a:r>
              <a:rPr b="1" lang="en" sz="1800"/>
              <a:t>Index</a:t>
            </a:r>
            <a:r>
              <a:rPr lang="en" sz="1800"/>
              <a:t> at the back in books</a:t>
            </a:r>
            <a:endParaRPr sz="2000"/>
          </a:p>
          <a:p>
            <a:pPr indent="0" lvl="0" marL="0" rtl="0" algn="l">
              <a:lnSpc>
                <a:spcPct val="115000"/>
              </a:lnSpc>
              <a:spcBef>
                <a:spcPts val="1000"/>
              </a:spcBef>
              <a:spcAft>
                <a:spcPts val="0"/>
              </a:spcAft>
              <a:buNone/>
            </a:pPr>
            <a:r>
              <a:rPr b="1" lang="en" sz="2000">
                <a:solidFill>
                  <a:srgbClr val="1155CC"/>
                </a:solidFill>
              </a:rPr>
              <a:t>Are these models of? Or models for?</a:t>
            </a:r>
            <a:endParaRPr b="1" sz="2000">
              <a:solidFill>
                <a:srgbClr val="1155CC"/>
              </a:solidFill>
            </a:endParaRPr>
          </a:p>
          <a:p>
            <a:pPr indent="0" lvl="0" marL="0" rtl="0" algn="l">
              <a:lnSpc>
                <a:spcPct val="115000"/>
              </a:lnSpc>
              <a:spcBef>
                <a:spcPts val="1600"/>
              </a:spcBef>
              <a:spcAft>
                <a:spcPts val="0"/>
              </a:spcAft>
              <a:buNone/>
            </a:pPr>
            <a:r>
              <a:rPr b="1" lang="en" sz="2000">
                <a:solidFill>
                  <a:srgbClr val="1155CC"/>
                </a:solidFill>
              </a:rPr>
              <a:t>Can you think of any digital applications or equivalents for these?</a:t>
            </a:r>
            <a:endParaRPr b="1" sz="2000">
              <a:solidFill>
                <a:srgbClr val="1155CC"/>
              </a:solidFill>
            </a:endParaRPr>
          </a:p>
          <a:p>
            <a:pPr indent="0" lvl="0" marL="0" rtl="0" algn="l">
              <a:lnSpc>
                <a:spcPct val="115000"/>
              </a:lnSpc>
              <a:spcBef>
                <a:spcPts val="1600"/>
              </a:spcBef>
              <a:spcAft>
                <a:spcPts val="0"/>
              </a:spcAft>
              <a:buNone/>
            </a:pPr>
            <a:r>
              <a:rPr b="1" lang="en" sz="2000">
                <a:solidFill>
                  <a:srgbClr val="1155CC"/>
                </a:solidFill>
              </a:rPr>
              <a:t>What makes models so useful for research?</a:t>
            </a:r>
            <a:endParaRPr b="1" sz="2000">
              <a:solidFill>
                <a:srgbClr val="1155CC"/>
              </a:solidFill>
            </a:endParaRPr>
          </a:p>
          <a:p>
            <a:pPr indent="0" lvl="0" marL="0" rtl="0" algn="l">
              <a:lnSpc>
                <a:spcPct val="115000"/>
              </a:lnSpc>
              <a:spcBef>
                <a:spcPts val="1600"/>
              </a:spcBef>
              <a:spcAft>
                <a:spcPts val="0"/>
              </a:spcAft>
              <a:buNone/>
            </a:pPr>
            <a:r>
              <a:t/>
            </a:r>
            <a:endParaRPr sz="2000"/>
          </a:p>
          <a:p>
            <a:pPr indent="0" lvl="0" marL="0" rtl="0" algn="l">
              <a:lnSpc>
                <a:spcPct val="115000"/>
              </a:lnSpc>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0" st="0"/>
                                            </p:txEl>
                                          </p:spTgt>
                                        </p:tgtEl>
                                        <p:attrNameLst>
                                          <p:attrName>style.visibility</p:attrName>
                                        </p:attrNameLst>
                                      </p:cBhvr>
                                      <p:to>
                                        <p:strVal val="visible"/>
                                      </p:to>
                                    </p:set>
                                    <p:animEffect filter="fade" transition="in">
                                      <p:cBhvr>
                                        <p:cTn dur="1000"/>
                                        <p:tgtEl>
                                          <p:spTgt spid="1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1" st="1"/>
                                            </p:txEl>
                                          </p:spTgt>
                                        </p:tgtEl>
                                        <p:attrNameLst>
                                          <p:attrName>style.visibility</p:attrName>
                                        </p:attrNameLst>
                                      </p:cBhvr>
                                      <p:to>
                                        <p:strVal val="visible"/>
                                      </p:to>
                                    </p:set>
                                    <p:animEffect filter="fade" transition="in">
                                      <p:cBhvr>
                                        <p:cTn dur="1000"/>
                                        <p:tgtEl>
                                          <p:spTgt spid="1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2" st="2"/>
                                            </p:txEl>
                                          </p:spTgt>
                                        </p:tgtEl>
                                        <p:attrNameLst>
                                          <p:attrName>style.visibility</p:attrName>
                                        </p:attrNameLst>
                                      </p:cBhvr>
                                      <p:to>
                                        <p:strVal val="visible"/>
                                      </p:to>
                                    </p:set>
                                    <p:animEffect filter="fade" transition="in">
                                      <p:cBhvr>
                                        <p:cTn dur="1000"/>
                                        <p:tgtEl>
                                          <p:spTgt spid="1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3" st="3"/>
                                            </p:txEl>
                                          </p:spTgt>
                                        </p:tgtEl>
                                        <p:attrNameLst>
                                          <p:attrName>style.visibility</p:attrName>
                                        </p:attrNameLst>
                                      </p:cBhvr>
                                      <p:to>
                                        <p:strVal val="visible"/>
                                      </p:to>
                                    </p:set>
                                    <p:animEffect filter="fade" transition="in">
                                      <p:cBhvr>
                                        <p:cTn dur="1000"/>
                                        <p:tgtEl>
                                          <p:spTgt spid="19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4" st="4"/>
                                            </p:txEl>
                                          </p:spTgt>
                                        </p:tgtEl>
                                        <p:attrNameLst>
                                          <p:attrName>style.visibility</p:attrName>
                                        </p:attrNameLst>
                                      </p:cBhvr>
                                      <p:to>
                                        <p:strVal val="visible"/>
                                      </p:to>
                                    </p:set>
                                    <p:animEffect filter="fade" transition="in">
                                      <p:cBhvr>
                                        <p:cTn dur="1000"/>
                                        <p:tgtEl>
                                          <p:spTgt spid="19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5" st="5"/>
                                            </p:txEl>
                                          </p:spTgt>
                                        </p:tgtEl>
                                        <p:attrNameLst>
                                          <p:attrName>style.visibility</p:attrName>
                                        </p:attrNameLst>
                                      </p:cBhvr>
                                      <p:to>
                                        <p:strVal val="visible"/>
                                      </p:to>
                                    </p:set>
                                    <p:animEffect filter="fade" transition="in">
                                      <p:cBhvr>
                                        <p:cTn dur="1000"/>
                                        <p:tgtEl>
                                          <p:spTgt spid="19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6" st="6"/>
                                            </p:txEl>
                                          </p:spTgt>
                                        </p:tgtEl>
                                        <p:attrNameLst>
                                          <p:attrName>style.visibility</p:attrName>
                                        </p:attrNameLst>
                                      </p:cBhvr>
                                      <p:to>
                                        <p:strVal val="visible"/>
                                      </p:to>
                                    </p:set>
                                    <p:animEffect filter="fade" transition="in">
                                      <p:cBhvr>
                                        <p:cTn dur="1000"/>
                                        <p:tgtEl>
                                          <p:spTgt spid="19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7" st="7"/>
                                            </p:txEl>
                                          </p:spTgt>
                                        </p:tgtEl>
                                        <p:attrNameLst>
                                          <p:attrName>style.visibility</p:attrName>
                                        </p:attrNameLst>
                                      </p:cBhvr>
                                      <p:to>
                                        <p:strVal val="visible"/>
                                      </p:to>
                                    </p:set>
                                    <p:animEffect filter="fade" transition="in">
                                      <p:cBhvr>
                                        <p:cTn dur="1000"/>
                                        <p:tgtEl>
                                          <p:spTgt spid="19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8" st="8"/>
                                            </p:txEl>
                                          </p:spTgt>
                                        </p:tgtEl>
                                        <p:attrNameLst>
                                          <p:attrName>style.visibility</p:attrName>
                                        </p:attrNameLst>
                                      </p:cBhvr>
                                      <p:to>
                                        <p:strVal val="visible"/>
                                      </p:to>
                                    </p:set>
                                    <p:animEffect filter="fade" transition="in">
                                      <p:cBhvr>
                                        <p:cTn dur="1000"/>
                                        <p:tgtEl>
                                          <p:spTgt spid="19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makes models useful for research? </a:t>
            </a:r>
            <a:endParaRPr/>
          </a:p>
        </p:txBody>
      </p:sp>
      <p:sp>
        <p:nvSpPr>
          <p:cNvPr id="197" name="Google Shape;197;p31"/>
          <p:cNvSpPr txBox="1"/>
          <p:nvPr/>
        </p:nvSpPr>
        <p:spPr>
          <a:xfrm>
            <a:off x="117425" y="1152475"/>
            <a:ext cx="3061200" cy="3416400"/>
          </a:xfrm>
          <a:prstGeom prst="rect">
            <a:avLst/>
          </a:prstGeom>
          <a:noFill/>
          <a:ln>
            <a:noFill/>
          </a:ln>
        </p:spPr>
        <p:txBody>
          <a:bodyPr anchorCtr="0" anchor="t" bIns="91425" lIns="91425" spcFirstLastPara="1" rIns="102800" wrap="square" tIns="91425">
            <a:noAutofit/>
          </a:bodyPr>
          <a:lstStyle/>
          <a:p>
            <a:pPr indent="0" lvl="0" marL="0" rtl="0" algn="l">
              <a:spcBef>
                <a:spcPts val="0"/>
              </a:spcBef>
              <a:spcAft>
                <a:spcPts val="0"/>
              </a:spcAft>
              <a:buNone/>
            </a:pPr>
            <a:r>
              <a:t/>
            </a:r>
            <a:endParaRPr sz="19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900">
              <a:solidFill>
                <a:schemeClr val="accent3"/>
              </a:solidFill>
              <a:latin typeface="Proxima Nova"/>
              <a:ea typeface="Proxima Nova"/>
              <a:cs typeface="Proxima Nova"/>
              <a:sym typeface="Proxima Nova"/>
            </a:endParaRPr>
          </a:p>
          <a:p>
            <a:pPr indent="0" lvl="0" marL="0" rtl="0" algn="ctr">
              <a:spcBef>
                <a:spcPts val="0"/>
              </a:spcBef>
              <a:spcAft>
                <a:spcPts val="0"/>
              </a:spcAft>
              <a:buNone/>
            </a:pPr>
            <a:r>
              <a:rPr lang="en" sz="1800">
                <a:latin typeface="Proxima Nova"/>
                <a:ea typeface="Proxima Nova"/>
                <a:cs typeface="Proxima Nova"/>
                <a:sym typeface="Proxima Nova"/>
              </a:rPr>
              <a:t>To an </a:t>
            </a:r>
            <a:r>
              <a:rPr b="1" lang="en" sz="1800">
                <a:solidFill>
                  <a:schemeClr val="dk2"/>
                </a:solidFill>
                <a:latin typeface="Proxima Nova"/>
                <a:ea typeface="Proxima Nova"/>
                <a:cs typeface="Proxima Nova"/>
                <a:sym typeface="Proxima Nova"/>
              </a:rPr>
              <a:t>observer B</a:t>
            </a:r>
            <a:r>
              <a:rPr lang="en" sz="1800">
                <a:latin typeface="Proxima Nova"/>
                <a:ea typeface="Proxima Nova"/>
                <a:cs typeface="Proxima Nova"/>
                <a:sym typeface="Proxima Nova"/>
              </a:rPr>
              <a:t>, an object </a:t>
            </a:r>
            <a:r>
              <a:rPr b="1" lang="en" sz="1800">
                <a:solidFill>
                  <a:schemeClr val="dk2"/>
                </a:solidFill>
                <a:latin typeface="Proxima Nova"/>
                <a:ea typeface="Proxima Nova"/>
                <a:cs typeface="Proxima Nova"/>
                <a:sym typeface="Proxima Nova"/>
              </a:rPr>
              <a:t>A* is a model of an object A</a:t>
            </a:r>
            <a:r>
              <a:rPr lang="en" sz="1800">
                <a:latin typeface="Proxima Nova"/>
                <a:ea typeface="Proxima Nova"/>
                <a:cs typeface="Proxima Nova"/>
                <a:sym typeface="Proxima Nova"/>
              </a:rPr>
              <a:t> to the extent that </a:t>
            </a:r>
            <a:endParaRPr sz="1800">
              <a:latin typeface="Proxima Nova"/>
              <a:ea typeface="Proxima Nova"/>
              <a:cs typeface="Proxima Nova"/>
              <a:sym typeface="Proxima Nova"/>
            </a:endParaRPr>
          </a:p>
          <a:p>
            <a:pPr indent="0" lvl="0" marL="0" rtl="0" algn="ctr">
              <a:spcBef>
                <a:spcPts val="0"/>
              </a:spcBef>
              <a:spcAft>
                <a:spcPts val="0"/>
              </a:spcAft>
              <a:buNone/>
            </a:pPr>
            <a:r>
              <a:rPr b="1" lang="en" sz="1800">
                <a:solidFill>
                  <a:schemeClr val="dk2"/>
                </a:solidFill>
                <a:latin typeface="Proxima Nova"/>
                <a:ea typeface="Proxima Nova"/>
                <a:cs typeface="Proxima Nova"/>
                <a:sym typeface="Proxima Nova"/>
              </a:rPr>
              <a:t>B can use A*</a:t>
            </a:r>
            <a:r>
              <a:rPr lang="en" sz="1800">
                <a:latin typeface="Proxima Nova"/>
                <a:ea typeface="Proxima Nova"/>
                <a:cs typeface="Proxima Nova"/>
                <a:sym typeface="Proxima Nova"/>
              </a:rPr>
              <a:t> to answer questions that interest him about A. </a:t>
            </a:r>
            <a:endParaRPr sz="1800">
              <a:latin typeface="Proxima Nova"/>
              <a:ea typeface="Proxima Nova"/>
              <a:cs typeface="Proxima Nova"/>
              <a:sym typeface="Proxima Nova"/>
            </a:endParaRPr>
          </a:p>
          <a:p>
            <a:pPr indent="0" lvl="0" marL="0" rtl="0" algn="ctr">
              <a:spcBef>
                <a:spcPts val="0"/>
              </a:spcBef>
              <a:spcAft>
                <a:spcPts val="0"/>
              </a:spcAft>
              <a:buNone/>
            </a:pPr>
            <a:r>
              <a:t/>
            </a:r>
            <a:endParaRPr sz="1900">
              <a:solidFill>
                <a:schemeClr val="accent3"/>
              </a:solidFill>
              <a:latin typeface="Proxima Nova"/>
              <a:ea typeface="Proxima Nova"/>
              <a:cs typeface="Proxima Nova"/>
              <a:sym typeface="Proxima Nova"/>
            </a:endParaRPr>
          </a:p>
          <a:p>
            <a:pPr indent="0" lvl="0" marL="0" rtl="0" algn="ctr">
              <a:spcBef>
                <a:spcPts val="0"/>
              </a:spcBef>
              <a:spcAft>
                <a:spcPts val="0"/>
              </a:spcAft>
              <a:buNone/>
            </a:pPr>
            <a:r>
              <a:rPr lang="en" sz="1900">
                <a:solidFill>
                  <a:schemeClr val="accent3"/>
                </a:solidFill>
                <a:latin typeface="Proxima Nova"/>
                <a:ea typeface="Proxima Nova"/>
                <a:cs typeface="Proxima Nova"/>
                <a:sym typeface="Proxima Nova"/>
              </a:rPr>
              <a:t>(Minsky 1995) </a:t>
            </a:r>
            <a:endParaRPr sz="1900">
              <a:solidFill>
                <a:schemeClr val="accent3"/>
              </a:solidFill>
              <a:latin typeface="Proxima Nova"/>
              <a:ea typeface="Proxima Nova"/>
              <a:cs typeface="Proxima Nova"/>
              <a:sym typeface="Proxima Nova"/>
            </a:endParaRPr>
          </a:p>
          <a:p>
            <a:pPr indent="0" lvl="0" marL="0" rtl="0" algn="ctr">
              <a:lnSpc>
                <a:spcPct val="115000"/>
              </a:lnSpc>
              <a:spcBef>
                <a:spcPts val="0"/>
              </a:spcBef>
              <a:spcAft>
                <a:spcPts val="1600"/>
              </a:spcAft>
              <a:buNone/>
            </a:pPr>
            <a:r>
              <a:t/>
            </a:r>
            <a:endParaRPr sz="1900">
              <a:solidFill>
                <a:schemeClr val="accent3"/>
              </a:solidFill>
              <a:latin typeface="Proxima Nova"/>
              <a:ea typeface="Proxima Nova"/>
              <a:cs typeface="Proxima Nova"/>
              <a:sym typeface="Proxima Nova"/>
            </a:endParaRPr>
          </a:p>
        </p:txBody>
      </p:sp>
      <p:pic>
        <p:nvPicPr>
          <p:cNvPr id="198" name="Google Shape;198;p31"/>
          <p:cNvPicPr preferRelativeResize="0"/>
          <p:nvPr/>
        </p:nvPicPr>
        <p:blipFill>
          <a:blip r:embed="rId3">
            <a:alphaModFix/>
          </a:blip>
          <a:stretch>
            <a:fillRect/>
          </a:stretch>
        </p:blipFill>
        <p:spPr>
          <a:xfrm>
            <a:off x="3368700" y="1261663"/>
            <a:ext cx="5525526" cy="3683675"/>
          </a:xfrm>
          <a:prstGeom prst="rect">
            <a:avLst/>
          </a:prstGeom>
          <a:noFill/>
          <a:ln cap="flat" cmpd="sng" w="28575">
            <a:solidFill>
              <a:schemeClr val="accent5"/>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makes models useful for research?</a:t>
            </a:r>
            <a:endParaRPr/>
          </a:p>
        </p:txBody>
      </p:sp>
      <p:sp>
        <p:nvSpPr>
          <p:cNvPr id="204" name="Google Shape;204;p32"/>
          <p:cNvSpPr txBox="1"/>
          <p:nvPr/>
        </p:nvSpPr>
        <p:spPr>
          <a:xfrm>
            <a:off x="219200" y="1152475"/>
            <a:ext cx="2982600" cy="3416400"/>
          </a:xfrm>
          <a:prstGeom prst="rect">
            <a:avLst/>
          </a:prstGeom>
          <a:noFill/>
          <a:ln>
            <a:noFill/>
          </a:ln>
        </p:spPr>
        <p:txBody>
          <a:bodyPr anchorCtr="0" anchor="t" bIns="91425" lIns="91425" spcFirstLastPara="1" rIns="102800" wrap="square" tIns="91425">
            <a:noAutofit/>
          </a:bodyPr>
          <a:lstStyle/>
          <a:p>
            <a:pPr indent="0" lvl="0" marL="0" rtl="0" algn="l">
              <a:lnSpc>
                <a:spcPct val="115000"/>
              </a:lnSpc>
              <a:spcBef>
                <a:spcPts val="0"/>
              </a:spcBef>
              <a:spcAft>
                <a:spcPts val="0"/>
              </a:spcAft>
              <a:buNone/>
            </a:pPr>
            <a:r>
              <a:t/>
            </a:r>
            <a:endParaRPr sz="2000">
              <a:solidFill>
                <a:schemeClr val="accent3"/>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2000">
                <a:solidFill>
                  <a:schemeClr val="accent3"/>
                </a:solidFill>
                <a:latin typeface="Proxima Nova"/>
                <a:ea typeface="Proxima Nova"/>
                <a:cs typeface="Proxima Nova"/>
                <a:sym typeface="Proxima Nova"/>
              </a:rPr>
              <a:t>What kind of questions</a:t>
            </a:r>
            <a:endParaRPr sz="2000">
              <a:solidFill>
                <a:schemeClr val="accent3"/>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2000">
                <a:solidFill>
                  <a:schemeClr val="accent3"/>
                </a:solidFill>
                <a:latin typeface="Proxima Nova"/>
                <a:ea typeface="Proxima Nova"/>
                <a:cs typeface="Proxima Nova"/>
                <a:sym typeface="Proxima Nova"/>
              </a:rPr>
              <a:t> </a:t>
            </a:r>
            <a:r>
              <a:rPr b="1" lang="en" sz="2000">
                <a:solidFill>
                  <a:schemeClr val="dk2"/>
                </a:solidFill>
                <a:latin typeface="Proxima Nova"/>
                <a:ea typeface="Proxima Nova"/>
                <a:cs typeface="Proxima Nova"/>
                <a:sym typeface="Proxima Nova"/>
              </a:rPr>
              <a:t>can</a:t>
            </a:r>
            <a:r>
              <a:rPr lang="en" sz="2000">
                <a:solidFill>
                  <a:schemeClr val="accent3"/>
                </a:solidFill>
                <a:latin typeface="Proxima Nova"/>
                <a:ea typeface="Proxima Nova"/>
                <a:cs typeface="Proxima Nova"/>
                <a:sym typeface="Proxima Nova"/>
              </a:rPr>
              <a:t> </a:t>
            </a:r>
            <a:endParaRPr sz="2000">
              <a:solidFill>
                <a:schemeClr val="accent3"/>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2000">
                <a:solidFill>
                  <a:schemeClr val="accent3"/>
                </a:solidFill>
                <a:latin typeface="Proxima Nova"/>
                <a:ea typeface="Proxima Nova"/>
                <a:cs typeface="Proxima Nova"/>
                <a:sym typeface="Proxima Nova"/>
              </a:rPr>
              <a:t>this model answer?</a:t>
            </a:r>
            <a:endParaRPr sz="2000">
              <a:solidFill>
                <a:schemeClr val="accent3"/>
              </a:solidFill>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sz="2000">
              <a:solidFill>
                <a:schemeClr val="accent3"/>
              </a:solidFill>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sz="2000">
              <a:solidFill>
                <a:schemeClr val="accent3"/>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2000">
                <a:solidFill>
                  <a:schemeClr val="accent3"/>
                </a:solidFill>
                <a:latin typeface="Proxima Nova"/>
                <a:ea typeface="Proxima Nova"/>
                <a:cs typeface="Proxima Nova"/>
                <a:sym typeface="Proxima Nova"/>
              </a:rPr>
              <a:t>What kind of questions </a:t>
            </a:r>
            <a:r>
              <a:rPr b="1" lang="en" sz="2000">
                <a:solidFill>
                  <a:schemeClr val="dk2"/>
                </a:solidFill>
                <a:latin typeface="Proxima Nova"/>
                <a:ea typeface="Proxima Nova"/>
                <a:cs typeface="Proxima Nova"/>
                <a:sym typeface="Proxima Nova"/>
              </a:rPr>
              <a:t>can’t</a:t>
            </a:r>
            <a:r>
              <a:rPr lang="en" sz="2000">
                <a:solidFill>
                  <a:schemeClr val="accent3"/>
                </a:solidFill>
                <a:latin typeface="Proxima Nova"/>
                <a:ea typeface="Proxima Nova"/>
                <a:cs typeface="Proxima Nova"/>
                <a:sym typeface="Proxima Nova"/>
              </a:rPr>
              <a:t> </a:t>
            </a:r>
            <a:endParaRPr sz="2000">
              <a:solidFill>
                <a:schemeClr val="accent3"/>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2000">
                <a:solidFill>
                  <a:schemeClr val="accent3"/>
                </a:solidFill>
                <a:latin typeface="Proxima Nova"/>
                <a:ea typeface="Proxima Nova"/>
                <a:cs typeface="Proxima Nova"/>
                <a:sym typeface="Proxima Nova"/>
              </a:rPr>
              <a:t>this model answer?</a:t>
            </a:r>
            <a:endParaRPr sz="2000">
              <a:solidFill>
                <a:schemeClr val="accent3"/>
              </a:solidFill>
              <a:latin typeface="Proxima Nova"/>
              <a:ea typeface="Proxima Nova"/>
              <a:cs typeface="Proxima Nova"/>
              <a:sym typeface="Proxima Nova"/>
            </a:endParaRPr>
          </a:p>
        </p:txBody>
      </p:sp>
      <p:pic>
        <p:nvPicPr>
          <p:cNvPr id="205" name="Google Shape;205;p32"/>
          <p:cNvPicPr preferRelativeResize="0"/>
          <p:nvPr/>
        </p:nvPicPr>
        <p:blipFill rotWithShape="1">
          <a:blip r:embed="rId3">
            <a:alphaModFix/>
          </a:blip>
          <a:srcRect b="3227" l="0" r="0" t="3218"/>
          <a:stretch/>
        </p:blipFill>
        <p:spPr>
          <a:xfrm>
            <a:off x="3368700" y="1261663"/>
            <a:ext cx="5525526" cy="3683675"/>
          </a:xfrm>
          <a:prstGeom prst="rect">
            <a:avLst/>
          </a:prstGeom>
          <a:noFill/>
          <a:ln cap="flat" cmpd="sng" w="28575">
            <a:solidFill>
              <a:schemeClr val="accent5"/>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Digital Literary Studies</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General Introductions</a:t>
            </a:r>
            <a:r>
              <a:rPr b="1" lang="en">
                <a:solidFill>
                  <a:schemeClr val="dk2"/>
                </a:solidFill>
              </a:rPr>
              <a:t>:</a:t>
            </a:r>
            <a:endParaRPr b="1">
              <a:solidFill>
                <a:schemeClr val="dk2"/>
              </a:solidFill>
            </a:endParaRPr>
          </a:p>
          <a:p>
            <a:pPr indent="-317500" lvl="0" marL="914400" rtl="0" algn="l">
              <a:spcBef>
                <a:spcPts val="1600"/>
              </a:spcBef>
              <a:spcAft>
                <a:spcPts val="0"/>
              </a:spcAft>
              <a:buSzPts val="1400"/>
              <a:buAutoNum type="arabicPeriod"/>
            </a:pPr>
            <a:r>
              <a:rPr lang="en" sz="1400"/>
              <a:t>Digital Humanities</a:t>
            </a:r>
            <a:endParaRPr sz="1400"/>
          </a:p>
          <a:p>
            <a:pPr indent="-317500" lvl="0" marL="914400" rtl="0" algn="l">
              <a:spcBef>
                <a:spcPts val="0"/>
              </a:spcBef>
              <a:spcAft>
                <a:spcPts val="0"/>
              </a:spcAft>
              <a:buSzPts val="1400"/>
              <a:buAutoNum type="arabicPeriod"/>
            </a:pPr>
            <a:r>
              <a:rPr lang="en" sz="1400"/>
              <a:t>Model(l)ing</a:t>
            </a:r>
            <a:endParaRPr sz="1400"/>
          </a:p>
          <a:p>
            <a:pPr indent="0" lvl="0" marL="0" rtl="0" algn="l">
              <a:spcBef>
                <a:spcPts val="1600"/>
              </a:spcBef>
              <a:spcAft>
                <a:spcPts val="0"/>
              </a:spcAft>
              <a:buNone/>
            </a:pPr>
            <a:r>
              <a:rPr b="1" lang="en">
                <a:solidFill>
                  <a:schemeClr val="dk2"/>
                </a:solidFill>
              </a:rPr>
              <a:t>Qualitative Approach</a:t>
            </a:r>
            <a:endParaRPr b="1">
              <a:solidFill>
                <a:schemeClr val="dk2"/>
              </a:solidFill>
            </a:endParaRPr>
          </a:p>
          <a:p>
            <a:pPr indent="-317500" lvl="0" marL="914400" rtl="0" algn="l">
              <a:spcBef>
                <a:spcPts val="1600"/>
              </a:spcBef>
              <a:spcAft>
                <a:spcPts val="0"/>
              </a:spcAft>
              <a:buSzPts val="1400"/>
              <a:buAutoNum type="arabicPeriod"/>
            </a:pPr>
            <a:r>
              <a:rPr lang="en" sz="1400"/>
              <a:t>Digital Scholarly Editing</a:t>
            </a:r>
            <a:endParaRPr sz="1400"/>
          </a:p>
          <a:p>
            <a:pPr indent="0" lvl="0" marL="0" rtl="0" algn="l">
              <a:spcBef>
                <a:spcPts val="1600"/>
              </a:spcBef>
              <a:spcAft>
                <a:spcPts val="0"/>
              </a:spcAft>
              <a:buNone/>
            </a:pPr>
            <a:r>
              <a:rPr b="1" lang="en">
                <a:solidFill>
                  <a:schemeClr val="dk2"/>
                </a:solidFill>
              </a:rPr>
              <a:t>Quantitative Approaches</a:t>
            </a:r>
            <a:endParaRPr b="1">
              <a:solidFill>
                <a:schemeClr val="dk2"/>
              </a:solidFill>
            </a:endParaRPr>
          </a:p>
          <a:p>
            <a:pPr indent="-317500" lvl="0" marL="914400" rtl="0" algn="l">
              <a:spcBef>
                <a:spcPts val="1600"/>
              </a:spcBef>
              <a:spcAft>
                <a:spcPts val="0"/>
              </a:spcAft>
              <a:buSzPts val="1400"/>
              <a:buAutoNum type="arabicPeriod"/>
            </a:pPr>
            <a:r>
              <a:rPr lang="en" sz="1400"/>
              <a:t>Distant Reading</a:t>
            </a:r>
            <a:endParaRPr sz="1400"/>
          </a:p>
          <a:p>
            <a:pPr indent="-317500" lvl="0" marL="914400" rtl="0" algn="l">
              <a:spcBef>
                <a:spcPts val="0"/>
              </a:spcBef>
              <a:spcAft>
                <a:spcPts val="0"/>
              </a:spcAft>
              <a:buSzPts val="1400"/>
              <a:buAutoNum type="arabicPeriod"/>
            </a:pPr>
            <a:r>
              <a:rPr lang="en" sz="1400"/>
              <a:t>Text Reuse</a:t>
            </a:r>
            <a:endParaRPr sz="1400"/>
          </a:p>
          <a:p>
            <a:pPr indent="-317500" lvl="0" marL="914400" rtl="0" algn="l">
              <a:spcBef>
                <a:spcPts val="0"/>
              </a:spcBef>
              <a:spcAft>
                <a:spcPts val="0"/>
              </a:spcAft>
              <a:buSzPts val="1400"/>
              <a:buAutoNum type="arabicPeriod"/>
            </a:pPr>
            <a:r>
              <a:rPr lang="en" sz="1400"/>
              <a:t>Stylometry</a:t>
            </a:r>
            <a:endParaRPr sz="1400"/>
          </a:p>
          <a:p>
            <a:pPr indent="-317500" lvl="0" marL="914400" rtl="0" algn="l">
              <a:spcBef>
                <a:spcPts val="0"/>
              </a:spcBef>
              <a:spcAft>
                <a:spcPts val="0"/>
              </a:spcAft>
              <a:buSzPts val="1400"/>
              <a:buAutoNum type="arabicPeriod"/>
            </a:pPr>
            <a:r>
              <a:rPr lang="en" sz="1400"/>
              <a:t>Topic Modelling</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Characteristics </a:t>
            </a:r>
            <a:endParaRPr/>
          </a:p>
        </p:txBody>
      </p:sp>
      <p:sp>
        <p:nvSpPr>
          <p:cNvPr id="211" name="Google Shape;211;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1155CC"/>
                </a:solidFill>
              </a:rPr>
              <a:t>What are some characteristics of models?</a:t>
            </a:r>
            <a:endParaRPr b="1" sz="2000">
              <a:solidFill>
                <a:srgbClr val="1155CC"/>
              </a:solidFill>
            </a:endParaRPr>
          </a:p>
          <a:p>
            <a:pPr indent="0" lvl="0" marL="0" rtl="0" algn="l">
              <a:spcBef>
                <a:spcPts val="0"/>
              </a:spcBef>
              <a:spcAft>
                <a:spcPts val="0"/>
              </a:spcAft>
              <a:buNone/>
            </a:pPr>
            <a:r>
              <a:t/>
            </a:r>
            <a:endParaRPr sz="2000"/>
          </a:p>
          <a:p>
            <a:pPr indent="-342900" lvl="0" marL="914400" rtl="0" algn="l">
              <a:spcBef>
                <a:spcPts val="0"/>
              </a:spcBef>
              <a:spcAft>
                <a:spcPts val="0"/>
              </a:spcAft>
              <a:buClr>
                <a:schemeClr val="accent3"/>
              </a:buClr>
              <a:buSzPts val="1800"/>
              <a:buFont typeface="Proxima Nova"/>
              <a:buChar char="●"/>
            </a:pPr>
            <a:r>
              <a:rPr lang="en"/>
              <a:t>Simple / Simplification (cf. Occam’s razor: scope vs simplicity)</a:t>
            </a:r>
            <a:endParaRPr/>
          </a:p>
          <a:p>
            <a:pPr indent="-342900" lvl="0" marL="914400" rtl="0" algn="l">
              <a:spcBef>
                <a:spcPts val="0"/>
              </a:spcBef>
              <a:spcAft>
                <a:spcPts val="0"/>
              </a:spcAft>
              <a:buClr>
                <a:schemeClr val="accent3"/>
              </a:buClr>
              <a:buSzPts val="1800"/>
              <a:buFont typeface="Proxima Nova"/>
              <a:buChar char="●"/>
            </a:pPr>
            <a:r>
              <a:rPr lang="en"/>
              <a:t>Computationally tractable</a:t>
            </a:r>
            <a:endParaRPr/>
          </a:p>
          <a:p>
            <a:pPr indent="-342900" lvl="0" marL="914400" rtl="0" algn="l">
              <a:spcBef>
                <a:spcPts val="0"/>
              </a:spcBef>
              <a:spcAft>
                <a:spcPts val="0"/>
              </a:spcAft>
              <a:buClr>
                <a:schemeClr val="accent3"/>
              </a:buClr>
              <a:buSzPts val="1800"/>
              <a:buFont typeface="Proxima Nova"/>
              <a:buChar char="●"/>
            </a:pPr>
            <a:r>
              <a:rPr lang="en"/>
              <a:t>Consistent</a:t>
            </a:r>
            <a:endParaRPr/>
          </a:p>
          <a:p>
            <a:pPr indent="-342900" lvl="0" marL="914400" rtl="0" algn="l">
              <a:spcBef>
                <a:spcPts val="0"/>
              </a:spcBef>
              <a:spcAft>
                <a:spcPts val="0"/>
              </a:spcAft>
              <a:buClr>
                <a:schemeClr val="accent3"/>
              </a:buClr>
              <a:buSzPts val="1800"/>
              <a:buFont typeface="Proxima Nova"/>
              <a:buChar char="●"/>
            </a:pPr>
            <a:r>
              <a:rPr lang="en"/>
              <a:t>Manipulable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2000">
                <a:solidFill>
                  <a:srgbClr val="1155CC"/>
                </a:solidFill>
              </a:rPr>
              <a:t>Can we distinguish between good and bad models?</a:t>
            </a:r>
            <a:endParaRPr b="1" sz="2000">
              <a:solidFill>
                <a:srgbClr val="1155CC"/>
              </a:solidFill>
            </a:endParaRPr>
          </a:p>
          <a:p>
            <a:pPr indent="0" lvl="0" marL="0" rtl="0" algn="l">
              <a:spcBef>
                <a:spcPts val="0"/>
              </a:spcBef>
              <a:spcAft>
                <a:spcPts val="0"/>
              </a:spcAft>
              <a:buNone/>
            </a:pPr>
            <a:r>
              <a:t/>
            </a:r>
            <a:endParaRPr sz="2000"/>
          </a:p>
          <a:p>
            <a:pPr indent="-355600" lvl="1" marL="914400" rtl="0" algn="l">
              <a:spcBef>
                <a:spcPts val="0"/>
              </a:spcBef>
              <a:spcAft>
                <a:spcPts val="0"/>
              </a:spcAft>
              <a:buClr>
                <a:schemeClr val="accent3"/>
              </a:buClr>
              <a:buSzPts val="2000"/>
              <a:buFont typeface="Proxima Nova"/>
              <a:buChar char="●"/>
            </a:pPr>
            <a:r>
              <a:rPr lang="en" sz="2000"/>
              <a:t>“All models are wrong but some are useful” (George Box)</a:t>
            </a:r>
            <a:endParaRPr sz="2000"/>
          </a:p>
          <a:p>
            <a:pPr indent="-355600" lvl="1" marL="914400" rtl="0" algn="l">
              <a:spcBef>
                <a:spcPts val="0"/>
              </a:spcBef>
              <a:spcAft>
                <a:spcPts val="0"/>
              </a:spcAft>
              <a:buClr>
                <a:schemeClr val="accent3"/>
              </a:buClr>
              <a:buSzPts val="2000"/>
              <a:buFont typeface="Proxima Nova"/>
              <a:buChar char="●"/>
            </a:pPr>
            <a:r>
              <a:rPr lang="en" sz="2000"/>
              <a:t>Functional (&gt;&lt; essentialist) perspective; cf. Minsky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Characteristics</a:t>
            </a:r>
            <a:endParaRPr/>
          </a:p>
        </p:txBody>
      </p:sp>
      <p:sp>
        <p:nvSpPr>
          <p:cNvPr id="217" name="Google Shape;217;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1155CC"/>
                </a:solidFill>
              </a:rPr>
              <a:t>What is the difference with the traditional humanities?</a:t>
            </a:r>
            <a:endParaRPr b="1" sz="2000">
              <a:solidFill>
                <a:srgbClr val="1155CC"/>
              </a:solidFill>
            </a:endParaRPr>
          </a:p>
          <a:p>
            <a:pPr indent="0" lvl="0" marL="0" rtl="0" algn="l">
              <a:spcBef>
                <a:spcPts val="0"/>
              </a:spcBef>
              <a:spcAft>
                <a:spcPts val="0"/>
              </a:spcAft>
              <a:buNone/>
            </a:pPr>
            <a:r>
              <a:t/>
            </a:r>
            <a:endParaRPr/>
          </a:p>
          <a:p>
            <a:pPr indent="-342900" lvl="0" marL="457200" rtl="0" algn="l">
              <a:spcBef>
                <a:spcPts val="0"/>
              </a:spcBef>
              <a:spcAft>
                <a:spcPts val="0"/>
              </a:spcAft>
              <a:buClr>
                <a:schemeClr val="accent3"/>
              </a:buClr>
              <a:buSzPts val="1800"/>
              <a:buFont typeface="Proxima Nova"/>
              <a:buChar char="➢"/>
            </a:pPr>
            <a:r>
              <a:rPr lang="en"/>
              <a:t>Use of computers: greater emphasis, awareness of modelling; more explicit</a:t>
            </a:r>
            <a:endParaRPr/>
          </a:p>
          <a:p>
            <a:pPr indent="-342900" lvl="1" marL="914400" rtl="0" algn="l">
              <a:spcBef>
                <a:spcPts val="0"/>
              </a:spcBef>
              <a:spcAft>
                <a:spcPts val="0"/>
              </a:spcAft>
              <a:buClr>
                <a:schemeClr val="accent3"/>
              </a:buClr>
              <a:buSzPts val="1800"/>
              <a:buFont typeface="Proxima Nova"/>
              <a:buChar char="○"/>
            </a:pPr>
            <a:r>
              <a:rPr lang="en" sz="1800"/>
              <a:t>aims of consistency and scope</a:t>
            </a:r>
            <a:endParaRPr sz="1800"/>
          </a:p>
          <a:p>
            <a:pPr indent="-342900" lvl="1" marL="914400" rtl="0" algn="l">
              <a:spcBef>
                <a:spcPts val="0"/>
              </a:spcBef>
              <a:spcAft>
                <a:spcPts val="0"/>
              </a:spcAft>
              <a:buClr>
                <a:schemeClr val="accent3"/>
              </a:buClr>
              <a:buSzPts val="1800"/>
              <a:buFont typeface="Proxima Nova"/>
              <a:buChar char="○"/>
            </a:pPr>
            <a:r>
              <a:rPr lang="en" sz="1800"/>
              <a:t>Computers, in particular software are themselves models by necessity</a:t>
            </a:r>
            <a:endParaRPr sz="1800"/>
          </a:p>
          <a:p>
            <a:pPr indent="0" lvl="0" marL="0" rtl="0" algn="l">
              <a:spcBef>
                <a:spcPts val="0"/>
              </a:spcBef>
              <a:spcAft>
                <a:spcPts val="0"/>
              </a:spcAft>
              <a:buNone/>
            </a:pPr>
            <a:r>
              <a:t/>
            </a:r>
            <a:endParaRPr/>
          </a:p>
          <a:p>
            <a:pPr indent="-342900" lvl="0" marL="457200" rtl="0" algn="l">
              <a:spcBef>
                <a:spcPts val="0"/>
              </a:spcBef>
              <a:spcAft>
                <a:spcPts val="0"/>
              </a:spcAft>
              <a:buClr>
                <a:schemeClr val="accent3"/>
              </a:buClr>
              <a:buSzPts val="1800"/>
              <a:buFont typeface="Proxima Nova"/>
              <a:buChar char="➢"/>
            </a:pPr>
            <a:r>
              <a:rPr lang="en"/>
              <a:t>Importance of heuristic process (a model is never finished):</a:t>
            </a:r>
            <a:endParaRPr/>
          </a:p>
          <a:p>
            <a:pPr indent="-342900" lvl="1" marL="914400" rtl="0" algn="l">
              <a:spcBef>
                <a:spcPts val="0"/>
              </a:spcBef>
              <a:spcAft>
                <a:spcPts val="0"/>
              </a:spcAft>
              <a:buClr>
                <a:schemeClr val="accent3"/>
              </a:buClr>
              <a:buSzPts val="1800"/>
              <a:buFont typeface="Proxima Nova"/>
              <a:buChar char="○"/>
            </a:pPr>
            <a:r>
              <a:rPr lang="en" sz="1800"/>
              <a:t>temporary states in a process of coming to know</a:t>
            </a:r>
            <a:endParaRPr sz="1800"/>
          </a:p>
          <a:p>
            <a:pPr indent="-342900" lvl="1" marL="914400" rtl="0" algn="l">
              <a:spcBef>
                <a:spcPts val="0"/>
              </a:spcBef>
              <a:spcAft>
                <a:spcPts val="0"/>
              </a:spcAft>
              <a:buClr>
                <a:schemeClr val="accent3"/>
              </a:buClr>
              <a:buSzPts val="1800"/>
              <a:buFont typeface="Proxima Nova"/>
              <a:buChar char="○"/>
            </a:pPr>
            <a:r>
              <a:rPr lang="en" sz="1800"/>
              <a:t>Never-ending cycle of (re)construction and (re)manipulation</a:t>
            </a:r>
            <a:endParaRPr sz="1800"/>
          </a:p>
          <a:p>
            <a:pPr indent="0" lvl="0" marL="0" rtl="0" algn="l">
              <a:spcBef>
                <a:spcPts val="0"/>
              </a:spcBef>
              <a:spcAft>
                <a:spcPts val="0"/>
              </a:spcAft>
              <a:buNone/>
            </a:pPr>
            <a:r>
              <a:t/>
            </a:r>
            <a:endParaRPr/>
          </a:p>
          <a:p>
            <a:pPr indent="0" lvl="0" marL="0" rtl="0" algn="l">
              <a:spcBef>
                <a:spcPts val="0"/>
              </a:spcBef>
              <a:spcAft>
                <a:spcPts val="1600"/>
              </a:spcAft>
              <a:buNone/>
            </a:pPr>
            <a:r>
              <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Modelling in Practice</a:t>
            </a:r>
            <a:endParaRPr/>
          </a:p>
        </p:txBody>
      </p:sp>
      <p:sp>
        <p:nvSpPr>
          <p:cNvPr id="223" name="Google Shape;223;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1155CC"/>
                </a:solidFill>
              </a:rPr>
              <a:t>Exercise</a:t>
            </a:r>
            <a:r>
              <a:rPr lang="en" sz="2000"/>
              <a:t>: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a:t>Go back to the website of the platform{DH} and have a look at the different projects presented there. Each student gets one project assigned to them. Prepare a short presentation of this project to the rest of the group, that explains:</a:t>
            </a:r>
            <a:endParaRPr/>
          </a:p>
          <a:p>
            <a:pPr indent="-342900" lvl="0" marL="457200" rtl="0" algn="l">
              <a:spcBef>
                <a:spcPts val="0"/>
              </a:spcBef>
              <a:spcAft>
                <a:spcPts val="0"/>
              </a:spcAft>
              <a:buClr>
                <a:schemeClr val="accent3"/>
              </a:buClr>
              <a:buSzPts val="1800"/>
              <a:buFont typeface="Proxima Nova"/>
              <a:buAutoNum type="alphaLcPeriod"/>
            </a:pPr>
            <a:r>
              <a:rPr lang="en"/>
              <a:t>What the project is about</a:t>
            </a:r>
            <a:endParaRPr/>
          </a:p>
          <a:p>
            <a:pPr indent="-342900" lvl="0" marL="457200" rtl="0" algn="l">
              <a:spcBef>
                <a:spcPts val="0"/>
              </a:spcBef>
              <a:spcAft>
                <a:spcPts val="0"/>
              </a:spcAft>
              <a:buClr>
                <a:schemeClr val="accent3"/>
              </a:buClr>
              <a:buSzPts val="1800"/>
              <a:buFont typeface="Proxima Nova"/>
              <a:buAutoNum type="alphaLcPeriod"/>
            </a:pPr>
            <a:r>
              <a:rPr lang="en"/>
              <a:t>What is being modelled? How can we interpret this research as a model?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u="sng">
                <a:solidFill>
                  <a:srgbClr val="FF00FF"/>
                </a:solidFill>
                <a:latin typeface="Consolas"/>
                <a:ea typeface="Consolas"/>
                <a:cs typeface="Consolas"/>
                <a:sym typeface="Consolas"/>
                <a:hlinkClick r:id="rId3">
                  <a:extLst>
                    <a:ext uri="{A12FA001-AC4F-418D-AE19-62706E023703}">
                      <ahyp:hlinkClr val="tx"/>
                    </a:ext>
                  </a:extLst>
                </a:hlinkClick>
              </a:rPr>
              <a:t>https://platformdh.uantwerpen.be/index.php/projects/</a:t>
            </a:r>
            <a:r>
              <a:rPr lang="en">
                <a:solidFill>
                  <a:srgbClr val="FF00FF"/>
                </a:solidFill>
                <a:latin typeface="Consolas"/>
                <a:ea typeface="Consolas"/>
                <a:cs typeface="Consolas"/>
                <a:sym typeface="Consolas"/>
              </a:rPr>
              <a:t>  </a:t>
            </a:r>
            <a:endParaRPr>
              <a:solidFill>
                <a:srgbClr val="FF00FF"/>
              </a:solidFill>
              <a:latin typeface="Consolas"/>
              <a:ea typeface="Consolas"/>
              <a:cs typeface="Consolas"/>
              <a:sym typeface="Consolas"/>
            </a:endParaRPr>
          </a:p>
          <a:p>
            <a:pPr indent="0" lvl="0" marL="0" rtl="0" algn="l">
              <a:spcBef>
                <a:spcPts val="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490250" y="526350"/>
            <a:ext cx="75789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Qualitative Approach</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7"/>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Digital Scholarly Editing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8"/>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Digital </a:t>
            </a:r>
            <a:r>
              <a:rPr lang="en">
                <a:solidFill>
                  <a:schemeClr val="lt2"/>
                </a:solidFill>
              </a:rPr>
              <a:t>Scholarly Edition</a:t>
            </a:r>
            <a:endParaRPr>
              <a:solidFill>
                <a:schemeClr val="lt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42" name="Shape 242"/>
        <p:cNvGrpSpPr/>
        <p:nvPr/>
      </p:nvGrpSpPr>
      <p:grpSpPr>
        <a:xfrm>
          <a:off x="0" y="0"/>
          <a:ext cx="0" cy="0"/>
          <a:chOff x="0" y="0"/>
          <a:chExt cx="0" cy="0"/>
        </a:xfrm>
      </p:grpSpPr>
      <p:sp>
        <p:nvSpPr>
          <p:cNvPr id="243" name="Google Shape;243;p39"/>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39"/>
          <p:cNvPicPr preferRelativeResize="0"/>
          <p:nvPr/>
        </p:nvPicPr>
        <p:blipFill>
          <a:blip r:embed="rId3">
            <a:alphaModFix/>
          </a:blip>
          <a:stretch>
            <a:fillRect/>
          </a:stretch>
        </p:blipFill>
        <p:spPr>
          <a:xfrm>
            <a:off x="2" y="-475950"/>
            <a:ext cx="9143996" cy="609540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48" name="Shape 248"/>
        <p:cNvGrpSpPr/>
        <p:nvPr/>
      </p:nvGrpSpPr>
      <p:grpSpPr>
        <a:xfrm>
          <a:off x="0" y="0"/>
          <a:ext cx="0" cy="0"/>
          <a:chOff x="0" y="0"/>
          <a:chExt cx="0" cy="0"/>
        </a:xfrm>
      </p:grpSpPr>
      <p:sp>
        <p:nvSpPr>
          <p:cNvPr id="249" name="Google Shape;249;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Schermafbeelding 2015-12-10 om 10.49.03.png" id="251" name="Google Shape;251;p40"/>
          <p:cNvPicPr preferRelativeResize="0"/>
          <p:nvPr/>
        </p:nvPicPr>
        <p:blipFill>
          <a:blip r:embed="rId3">
            <a:alphaModFix/>
          </a:blip>
          <a:stretch>
            <a:fillRect/>
          </a:stretch>
        </p:blipFill>
        <p:spPr>
          <a:xfrm>
            <a:off x="56444" y="0"/>
            <a:ext cx="9031110"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1"/>
          <p:cNvSpPr txBox="1"/>
          <p:nvPr>
            <p:ph idx="4294967295" type="body"/>
          </p:nvPr>
        </p:nvSpPr>
        <p:spPr>
          <a:xfrm>
            <a:off x="0" y="1152475"/>
            <a:ext cx="1392900" cy="3416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a:p>
          <a:p>
            <a:pPr indent="0" lvl="0" marL="0" rtl="0" algn="ctr">
              <a:lnSpc>
                <a:spcPct val="100000"/>
              </a:lnSpc>
              <a:spcBef>
                <a:spcPts val="0"/>
              </a:spcBef>
              <a:spcAft>
                <a:spcPts val="0"/>
              </a:spcAft>
              <a:buNone/>
            </a:pPr>
            <a:r>
              <a:t/>
            </a:r>
            <a:endParaRPr/>
          </a:p>
          <a:p>
            <a:pPr indent="0" lvl="0" marL="0" rtl="0" algn="ctr">
              <a:lnSpc>
                <a:spcPct val="100000"/>
              </a:lnSpc>
              <a:spcBef>
                <a:spcPts val="0"/>
              </a:spcBef>
              <a:spcAft>
                <a:spcPts val="0"/>
              </a:spcAft>
              <a:buNone/>
            </a:pPr>
            <a:r>
              <a:t/>
            </a:r>
            <a:endParaRPr/>
          </a:p>
          <a:p>
            <a:pPr indent="0" lvl="0" marL="0" rtl="0" algn="ctr">
              <a:lnSpc>
                <a:spcPct val="100000"/>
              </a:lnSpc>
              <a:spcBef>
                <a:spcPts val="0"/>
              </a:spcBef>
              <a:spcAft>
                <a:spcPts val="0"/>
              </a:spcAft>
              <a:buNone/>
            </a:pPr>
            <a:r>
              <a:t/>
            </a:r>
            <a:endParaRPr/>
          </a:p>
          <a:p>
            <a:pPr indent="0" lvl="0" marL="0" rtl="0" algn="ctr">
              <a:lnSpc>
                <a:spcPct val="100000"/>
              </a:lnSpc>
              <a:spcBef>
                <a:spcPts val="0"/>
              </a:spcBef>
              <a:spcAft>
                <a:spcPts val="0"/>
              </a:spcAft>
              <a:buNone/>
            </a:pPr>
            <a:r>
              <a:rPr lang="en"/>
              <a:t>The ‘Wicked Bible’</a:t>
            </a:r>
            <a:endParaRPr/>
          </a:p>
          <a:p>
            <a:pPr indent="0" lvl="0" marL="0" rtl="0" algn="l">
              <a:spcBef>
                <a:spcPts val="0"/>
              </a:spcBef>
              <a:spcAft>
                <a:spcPts val="1600"/>
              </a:spcAft>
              <a:buNone/>
            </a:pPr>
            <a:r>
              <a:t/>
            </a:r>
            <a:endParaRPr/>
          </a:p>
        </p:txBody>
      </p:sp>
      <p:pic>
        <p:nvPicPr>
          <p:cNvPr descr="blasphemous_400-ye_3479144b.jpg" id="257" name="Google Shape;257;p41"/>
          <p:cNvPicPr preferRelativeResize="0"/>
          <p:nvPr/>
        </p:nvPicPr>
        <p:blipFill>
          <a:blip r:embed="rId3">
            <a:alphaModFix/>
          </a:blip>
          <a:stretch>
            <a:fillRect/>
          </a:stretch>
        </p:blipFill>
        <p:spPr>
          <a:xfrm>
            <a:off x="1392653" y="0"/>
            <a:ext cx="8240220" cy="5143500"/>
          </a:xfrm>
          <a:prstGeom prst="rect">
            <a:avLst/>
          </a:prstGeom>
          <a:noFill/>
          <a:ln>
            <a:noFill/>
          </a:ln>
        </p:spPr>
      </p:pic>
      <p:sp>
        <p:nvSpPr>
          <p:cNvPr id="258" name="Google Shape;258;p41"/>
          <p:cNvSpPr txBox="1"/>
          <p:nvPr/>
        </p:nvSpPr>
        <p:spPr>
          <a:xfrm>
            <a:off x="1619250" y="4507675"/>
            <a:ext cx="5905500" cy="37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chemeClr val="lt2"/>
              </a:solidFill>
              <a:latin typeface="Average"/>
              <a:ea typeface="Average"/>
              <a:cs typeface="Average"/>
              <a:sym typeface="Averag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62" name="Shape 262"/>
        <p:cNvGrpSpPr/>
        <p:nvPr/>
      </p:nvGrpSpPr>
      <p:grpSpPr>
        <a:xfrm>
          <a:off x="0" y="0"/>
          <a:ext cx="0" cy="0"/>
          <a:chOff x="0" y="0"/>
          <a:chExt cx="0" cy="0"/>
        </a:xfrm>
      </p:grpSpPr>
      <p:pic>
        <p:nvPicPr>
          <p:cNvPr descr="Maas stemma simplified.png" id="263" name="Google Shape;263;p42"/>
          <p:cNvPicPr preferRelativeResize="0"/>
          <p:nvPr/>
        </p:nvPicPr>
        <p:blipFill>
          <a:blip r:embed="rId3">
            <a:alphaModFix/>
          </a:blip>
          <a:stretch>
            <a:fillRect/>
          </a:stretch>
        </p:blipFill>
        <p:spPr>
          <a:xfrm>
            <a:off x="2157413" y="314325"/>
            <a:ext cx="4829175" cy="4514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490250" y="526350"/>
            <a:ext cx="6109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General Introductions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Digital </a:t>
            </a:r>
            <a:r>
              <a:rPr lang="en">
                <a:solidFill>
                  <a:schemeClr val="accent5"/>
                </a:solidFill>
              </a:rPr>
              <a:t>Scholarly Edition</a:t>
            </a:r>
            <a:endParaRPr>
              <a:solidFill>
                <a:schemeClr val="accent5"/>
              </a:solidFill>
            </a:endParaRPr>
          </a:p>
        </p:txBody>
      </p:sp>
      <p:sp>
        <p:nvSpPr>
          <p:cNvPr id="269" name="Google Shape;269;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rPr>
              <a:t>Textual Criticism:</a:t>
            </a:r>
            <a:endParaRPr b="1" sz="2000">
              <a:solidFill>
                <a:schemeClr val="dk2"/>
              </a:solidFill>
            </a:endParaRPr>
          </a:p>
          <a:p>
            <a:pPr indent="-355600" lvl="0" marL="457200" rtl="0" algn="l">
              <a:spcBef>
                <a:spcPts val="1600"/>
              </a:spcBef>
              <a:spcAft>
                <a:spcPts val="0"/>
              </a:spcAft>
              <a:buSzPts val="2000"/>
              <a:buChar char="●"/>
            </a:pPr>
            <a:r>
              <a:rPr lang="en" sz="2000"/>
              <a:t>What is the (closest) authentic text of the work?</a:t>
            </a:r>
            <a:endParaRPr sz="2000"/>
          </a:p>
          <a:p>
            <a:pPr indent="-355600" lvl="0" marL="457200" rtl="0" algn="l">
              <a:spcBef>
                <a:spcPts val="0"/>
              </a:spcBef>
              <a:spcAft>
                <a:spcPts val="0"/>
              </a:spcAft>
              <a:buSzPts val="2000"/>
              <a:buChar char="●"/>
            </a:pPr>
            <a:r>
              <a:rPr lang="en" sz="2000"/>
              <a:t>How was this text transmitted and transformed over time?</a:t>
            </a:r>
            <a:endParaRPr sz="2000"/>
          </a:p>
          <a:p>
            <a:pPr indent="-355600" lvl="0" marL="457200" rtl="0" algn="l">
              <a:spcBef>
                <a:spcPts val="0"/>
              </a:spcBef>
              <a:spcAft>
                <a:spcPts val="0"/>
              </a:spcAft>
              <a:buSzPts val="2000"/>
              <a:buChar char="●"/>
            </a:pPr>
            <a:r>
              <a:rPr lang="en" sz="2000"/>
              <a:t>How does this knowledge influence our interpretation of the work?</a:t>
            </a:r>
            <a:endParaRPr sz="2000"/>
          </a:p>
          <a:p>
            <a:pPr indent="0" lvl="0" marL="0" rtl="0" algn="l">
              <a:spcBef>
                <a:spcPts val="1600"/>
              </a:spcBef>
              <a:spcAft>
                <a:spcPts val="0"/>
              </a:spcAft>
              <a:buNone/>
            </a:pPr>
            <a:r>
              <a:t/>
            </a:r>
            <a:endParaRPr sz="2000"/>
          </a:p>
          <a:p>
            <a:pPr indent="0" lvl="0" marL="0" rtl="0" algn="l">
              <a:spcBef>
                <a:spcPts val="1600"/>
              </a:spcBef>
              <a:spcAft>
                <a:spcPts val="1600"/>
              </a:spcAft>
              <a:buNone/>
            </a:pPr>
            <a:r>
              <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4"/>
          <p:cNvSpPr txBox="1"/>
          <p:nvPr>
            <p:ph idx="4294967295" type="body"/>
          </p:nvPr>
        </p:nvSpPr>
        <p:spPr>
          <a:xfrm>
            <a:off x="0" y="1152475"/>
            <a:ext cx="1392900" cy="3416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a:solidFill>
                <a:schemeClr val="lt2"/>
              </a:solidFill>
            </a:endParaRPr>
          </a:p>
          <a:p>
            <a:pPr indent="0" lvl="0" marL="0" rtl="0" algn="ctr">
              <a:lnSpc>
                <a:spcPct val="100000"/>
              </a:lnSpc>
              <a:spcBef>
                <a:spcPts val="0"/>
              </a:spcBef>
              <a:spcAft>
                <a:spcPts val="0"/>
              </a:spcAft>
              <a:buNone/>
            </a:pPr>
            <a:r>
              <a:t/>
            </a:r>
            <a:endParaRPr>
              <a:solidFill>
                <a:schemeClr val="lt2"/>
              </a:solidFill>
            </a:endParaRPr>
          </a:p>
          <a:p>
            <a:pPr indent="0" lvl="0" marL="0" rtl="0" algn="ctr">
              <a:lnSpc>
                <a:spcPct val="100000"/>
              </a:lnSpc>
              <a:spcBef>
                <a:spcPts val="0"/>
              </a:spcBef>
              <a:spcAft>
                <a:spcPts val="0"/>
              </a:spcAft>
              <a:buNone/>
            </a:pPr>
            <a:r>
              <a:t/>
            </a:r>
            <a:endParaRPr>
              <a:solidFill>
                <a:schemeClr val="lt2"/>
              </a:solidFill>
            </a:endParaRPr>
          </a:p>
          <a:p>
            <a:pPr indent="0" lvl="0" marL="0" rtl="0" algn="ctr">
              <a:lnSpc>
                <a:spcPct val="100000"/>
              </a:lnSpc>
              <a:spcBef>
                <a:spcPts val="0"/>
              </a:spcBef>
              <a:spcAft>
                <a:spcPts val="0"/>
              </a:spcAft>
              <a:buNone/>
            </a:pPr>
            <a:r>
              <a:t/>
            </a:r>
            <a:endParaRPr>
              <a:solidFill>
                <a:schemeClr val="lt2"/>
              </a:solidFill>
            </a:endParaRPr>
          </a:p>
          <a:p>
            <a:pPr indent="0" lvl="0" marL="0" rtl="0" algn="ctr">
              <a:lnSpc>
                <a:spcPct val="100000"/>
              </a:lnSpc>
              <a:spcBef>
                <a:spcPts val="0"/>
              </a:spcBef>
              <a:spcAft>
                <a:spcPts val="0"/>
              </a:spcAft>
              <a:buNone/>
            </a:pPr>
            <a:r>
              <a:rPr lang="en"/>
              <a:t>The ‘Wicked Bible’</a:t>
            </a:r>
            <a:endParaRPr/>
          </a:p>
          <a:p>
            <a:pPr indent="0" lvl="0" marL="0" rtl="0" algn="l">
              <a:spcBef>
                <a:spcPts val="0"/>
              </a:spcBef>
              <a:spcAft>
                <a:spcPts val="1600"/>
              </a:spcAft>
              <a:buNone/>
            </a:pPr>
            <a:r>
              <a:t/>
            </a:r>
            <a:endParaRPr/>
          </a:p>
        </p:txBody>
      </p:sp>
      <p:pic>
        <p:nvPicPr>
          <p:cNvPr descr="blasphemous_400-ye_3479144b.jpg" id="275" name="Google Shape;275;p44"/>
          <p:cNvPicPr preferRelativeResize="0"/>
          <p:nvPr/>
        </p:nvPicPr>
        <p:blipFill>
          <a:blip r:embed="rId3">
            <a:alphaModFix/>
          </a:blip>
          <a:stretch>
            <a:fillRect/>
          </a:stretch>
        </p:blipFill>
        <p:spPr>
          <a:xfrm>
            <a:off x="1392653" y="0"/>
            <a:ext cx="8240220" cy="5143500"/>
          </a:xfrm>
          <a:prstGeom prst="rect">
            <a:avLst/>
          </a:prstGeom>
          <a:noFill/>
          <a:ln>
            <a:noFill/>
          </a:ln>
        </p:spPr>
      </p:pic>
      <p:sp>
        <p:nvSpPr>
          <p:cNvPr id="276" name="Google Shape;276;p44"/>
          <p:cNvSpPr txBox="1"/>
          <p:nvPr/>
        </p:nvSpPr>
        <p:spPr>
          <a:xfrm>
            <a:off x="1619250" y="4507675"/>
            <a:ext cx="5905500" cy="37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chemeClr val="lt2"/>
              </a:solidFill>
              <a:latin typeface="Average"/>
              <a:ea typeface="Average"/>
              <a:cs typeface="Average"/>
              <a:sym typeface="Averag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Digital </a:t>
            </a:r>
            <a:r>
              <a:rPr lang="en">
                <a:solidFill>
                  <a:schemeClr val="accent5"/>
                </a:solidFill>
              </a:rPr>
              <a:t>Scholarly Edition</a:t>
            </a:r>
            <a:endParaRPr>
              <a:solidFill>
                <a:schemeClr val="accent5"/>
              </a:solidFill>
            </a:endParaRPr>
          </a:p>
        </p:txBody>
      </p:sp>
      <p:sp>
        <p:nvSpPr>
          <p:cNvPr id="282" name="Google Shape;282;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rPr>
              <a:t>Textual Criticism:</a:t>
            </a:r>
            <a:endParaRPr b="1" sz="2000">
              <a:solidFill>
                <a:schemeClr val="dk2"/>
              </a:solidFill>
            </a:endParaRPr>
          </a:p>
          <a:p>
            <a:pPr indent="-355600" lvl="0" marL="457200" rtl="0" algn="l">
              <a:spcBef>
                <a:spcPts val="1600"/>
              </a:spcBef>
              <a:spcAft>
                <a:spcPts val="0"/>
              </a:spcAft>
              <a:buSzPts val="2000"/>
              <a:buChar char="●"/>
            </a:pPr>
            <a:r>
              <a:rPr lang="en" sz="2000"/>
              <a:t>What is the (closest) authentic text of the work?</a:t>
            </a:r>
            <a:endParaRPr sz="2000"/>
          </a:p>
          <a:p>
            <a:pPr indent="-355600" lvl="0" marL="457200" rtl="0" algn="l">
              <a:spcBef>
                <a:spcPts val="0"/>
              </a:spcBef>
              <a:spcAft>
                <a:spcPts val="0"/>
              </a:spcAft>
              <a:buSzPts val="2000"/>
              <a:buChar char="●"/>
            </a:pPr>
            <a:r>
              <a:rPr lang="en" sz="2000"/>
              <a:t>How was this text transmitted and transformed over time?</a:t>
            </a:r>
            <a:endParaRPr sz="2000"/>
          </a:p>
          <a:p>
            <a:pPr indent="-355600" lvl="0" marL="457200" rtl="0" algn="l">
              <a:spcBef>
                <a:spcPts val="0"/>
              </a:spcBef>
              <a:spcAft>
                <a:spcPts val="0"/>
              </a:spcAft>
              <a:buSzPts val="2000"/>
              <a:buChar char="●"/>
            </a:pPr>
            <a:r>
              <a:rPr lang="en" sz="2000"/>
              <a:t>How does this knowledge influence our interpretation of the work?</a:t>
            </a:r>
            <a:endParaRPr sz="2000"/>
          </a:p>
          <a:p>
            <a:pPr indent="0" lvl="0" marL="0" rtl="0" algn="l">
              <a:spcBef>
                <a:spcPts val="1600"/>
              </a:spcBef>
              <a:spcAft>
                <a:spcPts val="0"/>
              </a:spcAft>
              <a:buNone/>
            </a:pPr>
            <a:r>
              <a:t/>
            </a:r>
            <a:endParaRPr sz="2000"/>
          </a:p>
          <a:p>
            <a:pPr indent="0" lvl="0" marL="0" rtl="0" algn="l">
              <a:spcBef>
                <a:spcPts val="1600"/>
              </a:spcBef>
              <a:spcAft>
                <a:spcPts val="0"/>
              </a:spcAft>
              <a:buNone/>
            </a:pPr>
            <a:r>
              <a:rPr lang="en" sz="2000"/>
              <a:t>→ </a:t>
            </a:r>
            <a:r>
              <a:rPr b="1" lang="en" sz="2000">
                <a:solidFill>
                  <a:schemeClr val="dk2"/>
                </a:solidFill>
              </a:rPr>
              <a:t>Scholarly Edition:</a:t>
            </a:r>
            <a:endParaRPr b="1" sz="2000">
              <a:solidFill>
                <a:schemeClr val="dk2"/>
              </a:solidFill>
            </a:endParaRPr>
          </a:p>
          <a:p>
            <a:pPr indent="-355600" lvl="0" marL="457200" rtl="0" algn="l">
              <a:spcBef>
                <a:spcPts val="1600"/>
              </a:spcBef>
              <a:spcAft>
                <a:spcPts val="0"/>
              </a:spcAft>
              <a:buSzPts val="2000"/>
              <a:buChar char="●"/>
            </a:pPr>
            <a:r>
              <a:rPr lang="en" sz="2000"/>
              <a:t>Academic version of the work</a:t>
            </a:r>
            <a:endParaRPr sz="2000"/>
          </a:p>
          <a:p>
            <a:pPr indent="-355600" lvl="0" marL="457200" rtl="0" algn="l">
              <a:spcBef>
                <a:spcPts val="0"/>
              </a:spcBef>
              <a:spcAft>
                <a:spcPts val="0"/>
              </a:spcAft>
              <a:buSzPts val="2000"/>
              <a:buChar char="●"/>
            </a:pPr>
            <a:r>
              <a:rPr lang="en" sz="2000"/>
              <a:t>Contextualized with research of textual criticism</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Digital </a:t>
            </a:r>
            <a:r>
              <a:rPr lang="en">
                <a:solidFill>
                  <a:schemeClr val="accent5"/>
                </a:solidFill>
              </a:rPr>
              <a:t>Scholarly Edition</a:t>
            </a:r>
            <a:endParaRPr>
              <a:solidFill>
                <a:schemeClr val="accent5"/>
              </a:solidFill>
            </a:endParaRPr>
          </a:p>
        </p:txBody>
      </p:sp>
      <p:sp>
        <p:nvSpPr>
          <p:cNvPr id="288" name="Google Shape;288;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Textual Criticism:</a:t>
            </a:r>
            <a:endParaRPr b="1" sz="2000"/>
          </a:p>
          <a:p>
            <a:pPr indent="-355600" lvl="0" marL="457200" rtl="0" algn="l">
              <a:spcBef>
                <a:spcPts val="1600"/>
              </a:spcBef>
              <a:spcAft>
                <a:spcPts val="0"/>
              </a:spcAft>
              <a:buSzPts val="2000"/>
              <a:buChar char="●"/>
            </a:pPr>
            <a:r>
              <a:rPr lang="en" sz="2000"/>
              <a:t>What is the (closest) </a:t>
            </a:r>
            <a:r>
              <a:rPr b="1" lang="en" sz="2000">
                <a:solidFill>
                  <a:schemeClr val="dk2"/>
                </a:solidFill>
              </a:rPr>
              <a:t>authentic</a:t>
            </a:r>
            <a:r>
              <a:rPr lang="en" sz="2000"/>
              <a:t> text of the work?</a:t>
            </a:r>
            <a:endParaRPr sz="2000"/>
          </a:p>
          <a:p>
            <a:pPr indent="-355600" lvl="0" marL="457200" rtl="0" algn="l">
              <a:spcBef>
                <a:spcPts val="0"/>
              </a:spcBef>
              <a:spcAft>
                <a:spcPts val="0"/>
              </a:spcAft>
              <a:buSzPts val="2000"/>
              <a:buChar char="●"/>
            </a:pPr>
            <a:r>
              <a:rPr lang="en" sz="2000"/>
              <a:t>How was this text transmitted and transformed over time?</a:t>
            </a:r>
            <a:endParaRPr sz="2000"/>
          </a:p>
          <a:p>
            <a:pPr indent="-355600" lvl="0" marL="457200" rtl="0" algn="l">
              <a:spcBef>
                <a:spcPts val="0"/>
              </a:spcBef>
              <a:spcAft>
                <a:spcPts val="0"/>
              </a:spcAft>
              <a:buSzPts val="2000"/>
              <a:buChar char="●"/>
            </a:pPr>
            <a:r>
              <a:rPr lang="en" sz="2000"/>
              <a:t>How does this knowledge influence our interpretation of the work?</a:t>
            </a:r>
            <a:endParaRPr sz="2000"/>
          </a:p>
          <a:p>
            <a:pPr indent="0" lvl="0" marL="0" rtl="0" algn="l">
              <a:spcBef>
                <a:spcPts val="1600"/>
              </a:spcBef>
              <a:spcAft>
                <a:spcPts val="0"/>
              </a:spcAft>
              <a:buNone/>
            </a:pPr>
            <a:r>
              <a:t/>
            </a:r>
            <a:endParaRPr sz="2000"/>
          </a:p>
          <a:p>
            <a:pPr indent="0" lvl="0" marL="0" rtl="0" algn="l">
              <a:spcBef>
                <a:spcPts val="1600"/>
              </a:spcBef>
              <a:spcAft>
                <a:spcPts val="0"/>
              </a:spcAft>
              <a:buNone/>
            </a:pPr>
            <a:r>
              <a:rPr b="1" lang="en" sz="2000"/>
              <a:t>→ Scholarly Edition:</a:t>
            </a:r>
            <a:endParaRPr b="1" sz="2000"/>
          </a:p>
          <a:p>
            <a:pPr indent="-355600" lvl="0" marL="457200" rtl="0" algn="l">
              <a:spcBef>
                <a:spcPts val="1600"/>
              </a:spcBef>
              <a:spcAft>
                <a:spcPts val="0"/>
              </a:spcAft>
              <a:buSzPts val="2000"/>
              <a:buChar char="●"/>
            </a:pPr>
            <a:r>
              <a:rPr lang="en" sz="2000"/>
              <a:t>Academic version of the work</a:t>
            </a:r>
            <a:endParaRPr sz="2000"/>
          </a:p>
          <a:p>
            <a:pPr indent="-355600" lvl="0" marL="457200" rtl="0" algn="l">
              <a:spcBef>
                <a:spcPts val="0"/>
              </a:spcBef>
              <a:spcAft>
                <a:spcPts val="0"/>
              </a:spcAft>
              <a:buSzPts val="2000"/>
              <a:buChar char="●"/>
            </a:pPr>
            <a:r>
              <a:rPr lang="en" sz="2000"/>
              <a:t>Contextualized with research of textual criticism</a:t>
            </a:r>
            <a:endParaRPr sz="2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Digital </a:t>
            </a:r>
            <a:r>
              <a:rPr lang="en">
                <a:solidFill>
                  <a:schemeClr val="accent5"/>
                </a:solidFill>
              </a:rPr>
              <a:t>Scholarly Edition</a:t>
            </a:r>
            <a:endParaRPr>
              <a:solidFill>
                <a:schemeClr val="accent5"/>
              </a:solidFill>
            </a:endParaRPr>
          </a:p>
        </p:txBody>
      </p:sp>
      <p:sp>
        <p:nvSpPr>
          <p:cNvPr id="294" name="Google Shape;294;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What is </a:t>
            </a:r>
            <a:r>
              <a:rPr b="1" lang="en" sz="2000">
                <a:solidFill>
                  <a:schemeClr val="dk2"/>
                </a:solidFill>
              </a:rPr>
              <a:t>authentic</a:t>
            </a:r>
            <a:r>
              <a:rPr lang="en" sz="2000"/>
              <a:t>? What do we use as the </a:t>
            </a:r>
            <a:r>
              <a:rPr b="1" lang="en" sz="2000">
                <a:solidFill>
                  <a:schemeClr val="dk2"/>
                </a:solidFill>
              </a:rPr>
              <a:t>base text</a:t>
            </a:r>
            <a:r>
              <a:rPr lang="en" sz="2000"/>
              <a:t>?</a:t>
            </a:r>
            <a:endParaRPr sz="2000"/>
          </a:p>
          <a:p>
            <a:pPr indent="-355600" lvl="0" marL="457200" rtl="0" algn="l">
              <a:spcBef>
                <a:spcPts val="1600"/>
              </a:spcBef>
              <a:spcAft>
                <a:spcPts val="0"/>
              </a:spcAft>
              <a:buSzPts val="2000"/>
              <a:buChar char="●"/>
            </a:pPr>
            <a:r>
              <a:rPr lang="en" sz="2000"/>
              <a:t>The first edition?</a:t>
            </a:r>
            <a:endParaRPr sz="2000"/>
          </a:p>
          <a:p>
            <a:pPr indent="-355600" lvl="0" marL="457200" rtl="0" algn="l">
              <a:spcBef>
                <a:spcPts val="0"/>
              </a:spcBef>
              <a:spcAft>
                <a:spcPts val="0"/>
              </a:spcAft>
              <a:buSzPts val="2000"/>
              <a:buChar char="●"/>
            </a:pPr>
            <a:r>
              <a:rPr lang="en" sz="2000"/>
              <a:t>The last approved edition?</a:t>
            </a:r>
            <a:endParaRPr sz="2000"/>
          </a:p>
          <a:p>
            <a:pPr indent="-355600" lvl="0" marL="457200" rtl="0" algn="l">
              <a:spcBef>
                <a:spcPts val="0"/>
              </a:spcBef>
              <a:spcAft>
                <a:spcPts val="0"/>
              </a:spcAft>
              <a:buSzPts val="2000"/>
              <a:buChar char="●"/>
            </a:pPr>
            <a:r>
              <a:rPr lang="en" sz="2000"/>
              <a:t>Are drafts and proofs more or less important than published versions?</a:t>
            </a:r>
            <a:endParaRPr sz="2000"/>
          </a:p>
          <a:p>
            <a:pPr indent="-355600" lvl="0" marL="457200" rtl="0" algn="l">
              <a:spcBef>
                <a:spcPts val="0"/>
              </a:spcBef>
              <a:spcAft>
                <a:spcPts val="0"/>
              </a:spcAft>
              <a:buSzPts val="2000"/>
              <a:buChar char="●"/>
            </a:pPr>
            <a:r>
              <a:rPr lang="en" sz="2000"/>
              <a:t>What to do with copy-editing?</a:t>
            </a:r>
            <a:endParaRPr sz="2000"/>
          </a:p>
          <a:p>
            <a:pPr indent="-355600" lvl="0" marL="457200" rtl="0" algn="l">
              <a:spcBef>
                <a:spcPts val="0"/>
              </a:spcBef>
              <a:spcAft>
                <a:spcPts val="0"/>
              </a:spcAft>
              <a:buSzPts val="2000"/>
              <a:buChar char="●"/>
            </a:pPr>
            <a:r>
              <a:rPr lang="en" sz="2000"/>
              <a:t>What to do with the bibliographical aspects of the book?</a:t>
            </a:r>
            <a:endParaRPr sz="2000"/>
          </a:p>
          <a:p>
            <a:pPr indent="0" lvl="0" marL="0" rtl="0" algn="l">
              <a:spcBef>
                <a:spcPts val="1600"/>
              </a:spcBef>
              <a:spcAft>
                <a:spcPts val="0"/>
              </a:spcAft>
              <a:buNone/>
            </a:pPr>
            <a:r>
              <a:rPr lang="en" sz="2000"/>
              <a:t>→ Different ‘schools’ of textual criticism</a:t>
            </a:r>
            <a:endParaRPr sz="2000"/>
          </a:p>
          <a:p>
            <a:pPr indent="0" lvl="0" marL="0" rtl="0" algn="l">
              <a:spcBef>
                <a:spcPts val="1600"/>
              </a:spcBef>
              <a:spcAft>
                <a:spcPts val="1600"/>
              </a:spcAft>
              <a:buNone/>
            </a:pPr>
            <a:r>
              <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Digital </a:t>
            </a:r>
            <a:r>
              <a:rPr lang="en">
                <a:solidFill>
                  <a:schemeClr val="accent5"/>
                </a:solidFill>
              </a:rPr>
              <a:t>Scholarly Edition</a:t>
            </a:r>
            <a:endParaRPr>
              <a:solidFill>
                <a:schemeClr val="accent5"/>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0" name="Google Shape;300;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German </a:t>
            </a:r>
            <a:r>
              <a:rPr b="1" lang="en" sz="2000">
                <a:solidFill>
                  <a:schemeClr val="dk2"/>
                </a:solidFill>
              </a:rPr>
              <a:t>Editionswissenschaft</a:t>
            </a:r>
            <a:r>
              <a:rPr lang="en" sz="2000"/>
              <a:t> </a:t>
            </a:r>
            <a:endParaRPr sz="2000"/>
          </a:p>
          <a:p>
            <a:pPr indent="-342900" lvl="0" marL="457200" rtl="0" algn="l">
              <a:spcBef>
                <a:spcPts val="0"/>
              </a:spcBef>
              <a:spcAft>
                <a:spcPts val="0"/>
              </a:spcAft>
              <a:buSzPts val="1800"/>
              <a:buChar char="➢"/>
            </a:pPr>
            <a:r>
              <a:rPr lang="en"/>
              <a:t>Document (Historical Critical Edition)</a:t>
            </a:r>
            <a:endParaRPr/>
          </a:p>
          <a:p>
            <a:pPr indent="4660900" lvl="0" marL="0" rtl="0" algn="l">
              <a:spcBef>
                <a:spcPts val="0"/>
              </a:spcBef>
              <a:spcAft>
                <a:spcPts val="0"/>
              </a:spcAft>
              <a:buNone/>
            </a:pPr>
            <a:r>
              <a:t/>
            </a:r>
            <a:endParaRPr sz="2000"/>
          </a:p>
          <a:p>
            <a:pPr indent="0" lvl="0" marL="0" rtl="0" algn="l">
              <a:spcBef>
                <a:spcPts val="0"/>
              </a:spcBef>
              <a:spcAft>
                <a:spcPts val="0"/>
              </a:spcAft>
              <a:buNone/>
            </a:pPr>
            <a:r>
              <a:rPr lang="en" sz="2000"/>
              <a:t>Anglo-American </a:t>
            </a:r>
            <a:r>
              <a:rPr b="1" lang="en" sz="2000">
                <a:solidFill>
                  <a:schemeClr val="dk2"/>
                </a:solidFill>
              </a:rPr>
              <a:t>Scholarly Editing</a:t>
            </a:r>
            <a:endParaRPr b="1" sz="2000">
              <a:solidFill>
                <a:schemeClr val="dk2"/>
              </a:solidFill>
            </a:endParaRPr>
          </a:p>
          <a:p>
            <a:pPr indent="-342900" lvl="0" marL="457200" rtl="0" algn="l">
              <a:spcBef>
                <a:spcPts val="0"/>
              </a:spcBef>
              <a:spcAft>
                <a:spcPts val="0"/>
              </a:spcAft>
              <a:buSzPts val="1800"/>
              <a:buChar char="➢"/>
            </a:pPr>
            <a:r>
              <a:rPr lang="en"/>
              <a:t>Text (Copy-Text Edition)</a:t>
            </a:r>
            <a:endParaRPr/>
          </a:p>
          <a:p>
            <a:pPr indent="4660900" lvl="0" marL="0" rtl="0" algn="l">
              <a:spcBef>
                <a:spcPts val="0"/>
              </a:spcBef>
              <a:spcAft>
                <a:spcPts val="0"/>
              </a:spcAft>
              <a:buNone/>
            </a:pPr>
            <a:r>
              <a:t/>
            </a:r>
            <a:endParaRPr sz="2000"/>
          </a:p>
          <a:p>
            <a:pPr indent="0" lvl="0" marL="0" rtl="0" algn="l">
              <a:spcBef>
                <a:spcPts val="0"/>
              </a:spcBef>
              <a:spcAft>
                <a:spcPts val="0"/>
              </a:spcAft>
              <a:buNone/>
            </a:pPr>
            <a:r>
              <a:rPr lang="en" sz="2000"/>
              <a:t>French </a:t>
            </a:r>
            <a:r>
              <a:rPr b="1" lang="en" sz="2000">
                <a:solidFill>
                  <a:schemeClr val="dk2"/>
                </a:solidFill>
              </a:rPr>
              <a:t>Critique Génétique</a:t>
            </a:r>
            <a:endParaRPr b="1" sz="2000">
              <a:solidFill>
                <a:schemeClr val="dk2"/>
              </a:solidFill>
            </a:endParaRPr>
          </a:p>
          <a:p>
            <a:pPr indent="-342900" lvl="0" marL="457200" rtl="0" algn="l">
              <a:spcBef>
                <a:spcPts val="0"/>
              </a:spcBef>
              <a:spcAft>
                <a:spcPts val="0"/>
              </a:spcAft>
              <a:buSzPts val="1800"/>
              <a:buChar char="➢"/>
            </a:pPr>
            <a:r>
              <a:rPr lang="en"/>
              <a:t>Writing Process (Genetic Edition)</a:t>
            </a:r>
            <a:endParaRPr/>
          </a:p>
          <a:p>
            <a:pPr indent="4660900" lvl="0" marL="0" rtl="0" algn="l">
              <a:spcBef>
                <a:spcPts val="0"/>
              </a:spcBef>
              <a:spcAft>
                <a:spcPts val="0"/>
              </a:spcAft>
              <a:buNone/>
            </a:pPr>
            <a:r>
              <a:t/>
            </a:r>
            <a:endParaRPr sz="2000"/>
          </a:p>
          <a:p>
            <a:pPr indent="0" lvl="0" marL="0" rtl="0" algn="l">
              <a:spcBef>
                <a:spcPts val="0"/>
              </a:spcBef>
              <a:spcAft>
                <a:spcPts val="1600"/>
              </a:spcAft>
              <a:buNone/>
            </a:pPr>
            <a:r>
              <a:t/>
            </a:r>
            <a:endParaRPr sz="2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Textual Criticism and (Digital) Scholarly Editing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6" name="Google Shape;306;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660900" lvl="0" marL="0" rtl="0" algn="l">
              <a:spcBef>
                <a:spcPts val="0"/>
              </a:spcBef>
              <a:spcAft>
                <a:spcPts val="0"/>
              </a:spcAft>
              <a:buNone/>
            </a:pPr>
            <a:r>
              <a:t/>
            </a:r>
            <a:endParaRPr sz="2000"/>
          </a:p>
          <a:p>
            <a:pPr indent="0" lvl="0" marL="0" rtl="0" algn="l">
              <a:spcBef>
                <a:spcPts val="0"/>
              </a:spcBef>
              <a:spcAft>
                <a:spcPts val="0"/>
              </a:spcAft>
              <a:buNone/>
            </a:pPr>
            <a:r>
              <a:rPr lang="en" sz="2000"/>
              <a:t>Last decades: </a:t>
            </a:r>
            <a:r>
              <a:rPr b="1" lang="en" sz="2000">
                <a:solidFill>
                  <a:schemeClr val="dk2"/>
                </a:solidFill>
              </a:rPr>
              <a:t>rapprochement</a:t>
            </a:r>
            <a:endParaRPr b="1" sz="2000">
              <a:solidFill>
                <a:schemeClr val="dk2"/>
              </a:solidFill>
            </a:endParaRPr>
          </a:p>
          <a:p>
            <a:pPr indent="4660900" lvl="0" marL="0" rtl="0" algn="l">
              <a:spcBef>
                <a:spcPts val="0"/>
              </a:spcBef>
              <a:spcAft>
                <a:spcPts val="0"/>
              </a:spcAft>
              <a:buNone/>
            </a:pPr>
            <a:r>
              <a:t/>
            </a:r>
            <a:endParaRPr/>
          </a:p>
          <a:p>
            <a:pPr indent="-342900" lvl="0" marL="457200" rtl="0" algn="l">
              <a:spcBef>
                <a:spcPts val="0"/>
              </a:spcBef>
              <a:spcAft>
                <a:spcPts val="0"/>
              </a:spcAft>
              <a:buSzPts val="1800"/>
              <a:buChar char="➢"/>
            </a:pPr>
            <a:r>
              <a:rPr lang="en"/>
              <a:t>Three monolingual discussions become one multilingual one</a:t>
            </a:r>
            <a:endParaRPr/>
          </a:p>
          <a:p>
            <a:pPr indent="4660900" lvl="0" marL="0" rtl="0" algn="l">
              <a:spcBef>
                <a:spcPts val="0"/>
              </a:spcBef>
              <a:spcAft>
                <a:spcPts val="0"/>
              </a:spcAft>
              <a:buNone/>
            </a:pPr>
            <a:r>
              <a:t/>
            </a:r>
            <a:endParaRPr/>
          </a:p>
          <a:p>
            <a:pPr indent="-342900" lvl="0" marL="457200" rtl="0" algn="l">
              <a:spcBef>
                <a:spcPts val="0"/>
              </a:spcBef>
              <a:spcAft>
                <a:spcPts val="0"/>
              </a:spcAft>
              <a:buSzPts val="1800"/>
              <a:buChar char="➢"/>
            </a:pPr>
            <a:r>
              <a:rPr lang="en"/>
              <a:t>There is more to Textual Criticism than just these three traditions!</a:t>
            </a:r>
            <a:endParaRPr/>
          </a:p>
          <a:p>
            <a:pPr indent="4660900" lvl="0" marL="0" rtl="0" algn="l">
              <a:spcBef>
                <a:spcPts val="0"/>
              </a:spcBef>
              <a:spcAft>
                <a:spcPts val="0"/>
              </a:spcAft>
              <a:buNone/>
            </a:pPr>
            <a:r>
              <a:t/>
            </a:r>
            <a:endParaRPr sz="2000"/>
          </a:p>
          <a:p>
            <a:pPr indent="0" lvl="0" marL="0" rtl="0" algn="l">
              <a:spcBef>
                <a:spcPts val="0"/>
              </a:spcBef>
              <a:spcAft>
                <a:spcPts val="1600"/>
              </a:spcAft>
              <a:buNone/>
            </a:pPr>
            <a:r>
              <a:t/>
            </a:r>
            <a:endParaRPr sz="2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descr="global-connection.jpg" id="311" name="Google Shape;311;p50"/>
          <p:cNvPicPr preferRelativeResize="0"/>
          <p:nvPr/>
        </p:nvPicPr>
        <p:blipFill>
          <a:blip r:embed="rId3">
            <a:alphaModFix/>
          </a:blip>
          <a:stretch>
            <a:fillRect/>
          </a:stretch>
        </p:blipFill>
        <p:spPr>
          <a:xfrm>
            <a:off x="-12" y="-318088"/>
            <a:ext cx="9293625" cy="6505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descr="lost_in_translation.jpg" id="316" name="Google Shape;316;p51"/>
          <p:cNvPicPr preferRelativeResize="0"/>
          <p:nvPr/>
        </p:nvPicPr>
        <p:blipFill>
          <a:blip r:embed="rId3">
            <a:alphaModFix/>
          </a:blip>
          <a:stretch>
            <a:fillRect/>
          </a:stretch>
        </p:blipFill>
        <p:spPr>
          <a:xfrm>
            <a:off x="-4" y="-2685272"/>
            <a:ext cx="9144000" cy="1411825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Digital </a:t>
            </a:r>
            <a:r>
              <a:rPr lang="en">
                <a:solidFill>
                  <a:schemeClr val="accent5"/>
                </a:solidFill>
              </a:rPr>
              <a:t>Scholarly Edition</a:t>
            </a:r>
            <a:endParaRPr>
              <a:solidFill>
                <a:schemeClr val="accent5"/>
              </a:solidFill>
            </a:endParaRPr>
          </a:p>
          <a:p>
            <a:pPr indent="0" lvl="0" marL="0" rtl="0" algn="l">
              <a:spcBef>
                <a:spcPts val="0"/>
              </a:spcBef>
              <a:spcAft>
                <a:spcPts val="0"/>
              </a:spcAft>
              <a:buNone/>
            </a:pPr>
            <a:r>
              <a:t/>
            </a:r>
            <a:endParaRPr/>
          </a:p>
        </p:txBody>
      </p:sp>
      <p:sp>
        <p:nvSpPr>
          <p:cNvPr id="322" name="Google Shape;322;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FF"/>
              </a:solidFill>
            </a:endParaRPr>
          </a:p>
          <a:p>
            <a:pPr indent="0" lvl="0" marL="0" rtl="0" algn="l">
              <a:spcBef>
                <a:spcPts val="1600"/>
              </a:spcBef>
              <a:spcAft>
                <a:spcPts val="0"/>
              </a:spcAft>
              <a:buNone/>
            </a:pPr>
            <a:r>
              <a:t/>
            </a:r>
            <a:endParaRPr>
              <a:solidFill>
                <a:srgbClr val="FF00FF"/>
              </a:solidFill>
            </a:endParaRPr>
          </a:p>
          <a:p>
            <a:pPr indent="0" lvl="0" marL="0" rtl="0" algn="l">
              <a:spcBef>
                <a:spcPts val="1600"/>
              </a:spcBef>
              <a:spcAft>
                <a:spcPts val="0"/>
              </a:spcAft>
              <a:buNone/>
            </a:pPr>
            <a:r>
              <a:t/>
            </a:r>
            <a:endParaRPr>
              <a:solidFill>
                <a:srgbClr val="FF00FF"/>
              </a:solidFill>
            </a:endParaRPr>
          </a:p>
          <a:p>
            <a:pPr indent="0" lvl="0" marL="0" rtl="0" algn="ctr">
              <a:spcBef>
                <a:spcPts val="1600"/>
              </a:spcBef>
              <a:spcAft>
                <a:spcPts val="0"/>
              </a:spcAft>
              <a:buNone/>
            </a:pPr>
            <a:r>
              <a:t/>
            </a:r>
            <a:endParaRPr>
              <a:solidFill>
                <a:srgbClr val="FF00FF"/>
              </a:solidFill>
            </a:endParaRPr>
          </a:p>
          <a:p>
            <a:pPr indent="0" lvl="0" marL="0" rtl="0" algn="ctr">
              <a:spcBef>
                <a:spcPts val="1600"/>
              </a:spcBef>
              <a:spcAft>
                <a:spcPts val="0"/>
              </a:spcAft>
              <a:buNone/>
            </a:pPr>
            <a:r>
              <a:t/>
            </a:r>
            <a:endParaRPr>
              <a:solidFill>
                <a:srgbClr val="FF00FF"/>
              </a:solidFill>
            </a:endParaRPr>
          </a:p>
          <a:p>
            <a:pPr indent="0" lvl="0" marL="0" rtl="0" algn="ctr">
              <a:spcBef>
                <a:spcPts val="1600"/>
              </a:spcBef>
              <a:spcAft>
                <a:spcPts val="0"/>
              </a:spcAft>
              <a:buNone/>
            </a:pPr>
            <a:r>
              <a:rPr lang="en" sz="1700" u="sng">
                <a:solidFill>
                  <a:srgbClr val="FF00FF"/>
                </a:solidFill>
                <a:latin typeface="Consolas"/>
                <a:ea typeface="Consolas"/>
                <a:cs typeface="Consolas"/>
                <a:sym typeface="Consolas"/>
                <a:hlinkClick r:id="rId3">
                  <a:extLst>
                    <a:ext uri="{A12FA001-AC4F-418D-AE19-62706E023703}">
                      <ahyp:hlinkClr val="tx"/>
                    </a:ext>
                  </a:extLst>
                </a:hlinkClick>
              </a:rPr>
              <a:t>https://lexiconse.uantwerpen.be</a:t>
            </a:r>
            <a:r>
              <a:rPr lang="en" sz="1700">
                <a:solidFill>
                  <a:srgbClr val="FF00FF"/>
                </a:solidFill>
                <a:latin typeface="Consolas"/>
                <a:ea typeface="Consolas"/>
                <a:cs typeface="Consolas"/>
                <a:sym typeface="Consolas"/>
              </a:rPr>
              <a:t> </a:t>
            </a:r>
            <a:endParaRPr sz="1700">
              <a:solidFill>
                <a:srgbClr val="FF00FF"/>
              </a:solidFill>
              <a:latin typeface="Consolas"/>
              <a:ea typeface="Consolas"/>
              <a:cs typeface="Consolas"/>
              <a:sym typeface="Consolas"/>
            </a:endParaRPr>
          </a:p>
          <a:p>
            <a:pPr indent="0" lvl="0" marL="0" rtl="0" algn="l">
              <a:spcBef>
                <a:spcPts val="1600"/>
              </a:spcBef>
              <a:spcAft>
                <a:spcPts val="1600"/>
              </a:spcAft>
              <a:buNone/>
            </a:pPr>
            <a:r>
              <a:t/>
            </a:r>
            <a:endParaRPr>
              <a:solidFill>
                <a:srgbClr val="FF00FF"/>
              </a:solidFill>
            </a:endParaRPr>
          </a:p>
        </p:txBody>
      </p:sp>
      <p:pic>
        <p:nvPicPr>
          <p:cNvPr descr="Schermafbeelding 2015-11-17 om 14.43.45.png" id="323" name="Google Shape;323;p52"/>
          <p:cNvPicPr preferRelativeResize="0"/>
          <p:nvPr/>
        </p:nvPicPr>
        <p:blipFill>
          <a:blip r:embed="rId4">
            <a:alphaModFix/>
          </a:blip>
          <a:stretch>
            <a:fillRect/>
          </a:stretch>
        </p:blipFill>
        <p:spPr>
          <a:xfrm>
            <a:off x="0" y="1806178"/>
            <a:ext cx="9144000" cy="1835944"/>
          </a:xfrm>
          <a:prstGeom prst="rect">
            <a:avLst/>
          </a:prstGeom>
          <a:noFill/>
          <a:ln>
            <a:noFill/>
          </a:ln>
        </p:spPr>
      </p:pic>
      <p:pic>
        <p:nvPicPr>
          <p:cNvPr id="324" name="Google Shape;324;p52"/>
          <p:cNvPicPr preferRelativeResize="0"/>
          <p:nvPr/>
        </p:nvPicPr>
        <p:blipFill>
          <a:blip r:embed="rId5">
            <a:alphaModFix/>
          </a:blip>
          <a:stretch>
            <a:fillRect/>
          </a:stretch>
        </p:blipFill>
        <p:spPr>
          <a:xfrm>
            <a:off x="3728075" y="4675296"/>
            <a:ext cx="373925" cy="403350"/>
          </a:xfrm>
          <a:prstGeom prst="rect">
            <a:avLst/>
          </a:prstGeom>
          <a:noFill/>
          <a:ln>
            <a:noFill/>
          </a:ln>
        </p:spPr>
      </p:pic>
      <p:sp>
        <p:nvSpPr>
          <p:cNvPr id="325" name="Google Shape;325;p52"/>
          <p:cNvSpPr txBox="1"/>
          <p:nvPr/>
        </p:nvSpPr>
        <p:spPr>
          <a:xfrm>
            <a:off x="4152375" y="4595400"/>
            <a:ext cx="1840500" cy="4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3"/>
                </a:solidFill>
                <a:latin typeface="Average"/>
                <a:ea typeface="Average"/>
                <a:cs typeface="Average"/>
                <a:sym typeface="Average"/>
              </a:rPr>
              <a:t>#LexiconSE</a:t>
            </a:r>
            <a:endParaRPr sz="2400">
              <a:solidFill>
                <a:schemeClr val="accent3"/>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Digital Humanities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Digital </a:t>
            </a:r>
            <a:r>
              <a:rPr lang="en">
                <a:solidFill>
                  <a:schemeClr val="accent5"/>
                </a:solidFill>
              </a:rPr>
              <a:t>Scholarly Edition</a:t>
            </a:r>
            <a:endParaRPr>
              <a:solidFill>
                <a:schemeClr val="accent5"/>
              </a:solidFill>
            </a:endParaRPr>
          </a:p>
          <a:p>
            <a:pPr indent="0" lvl="0" marL="0" rtl="0" algn="l">
              <a:spcBef>
                <a:spcPts val="0"/>
              </a:spcBef>
              <a:spcAft>
                <a:spcPts val="0"/>
              </a:spcAft>
              <a:buNone/>
            </a:pPr>
            <a:r>
              <a:t/>
            </a:r>
            <a:endParaRPr/>
          </a:p>
        </p:txBody>
      </p:sp>
      <p:sp>
        <p:nvSpPr>
          <p:cNvPr id="331" name="Google Shape;331;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 sz="2000">
                <a:solidFill>
                  <a:schemeClr val="dk2"/>
                </a:solidFill>
              </a:rPr>
              <a:t>Textual Criticism:</a:t>
            </a:r>
            <a:endParaRPr b="1" sz="2000">
              <a:solidFill>
                <a:schemeClr val="dk2"/>
              </a:solidFill>
            </a:endParaRPr>
          </a:p>
          <a:p>
            <a:pPr indent="0" lvl="0" marL="0" rtl="0" algn="just">
              <a:lnSpc>
                <a:spcPct val="150000"/>
              </a:lnSpc>
              <a:spcBef>
                <a:spcPts val="0"/>
              </a:spcBef>
              <a:spcAft>
                <a:spcPts val="0"/>
              </a:spcAft>
              <a:buNone/>
            </a:pPr>
            <a:r>
              <a:rPr lang="en" sz="2000"/>
              <a:t>a research field concerned with the way text is transmitted over time, and the way in which this transmission may inform our reading of the text.</a:t>
            </a:r>
            <a:endParaRPr sz="2000"/>
          </a:p>
          <a:p>
            <a:pPr indent="0" lvl="0" marL="0" rtl="0" algn="just">
              <a:lnSpc>
                <a:spcPct val="150000"/>
              </a:lnSpc>
              <a:spcBef>
                <a:spcPts val="0"/>
              </a:spcBef>
              <a:spcAft>
                <a:spcPts val="0"/>
              </a:spcAft>
              <a:buNone/>
            </a:pPr>
            <a:r>
              <a:t/>
            </a:r>
            <a:endParaRPr sz="2000"/>
          </a:p>
          <a:p>
            <a:pPr indent="0" lvl="0" marL="0" rtl="0" algn="just">
              <a:lnSpc>
                <a:spcPct val="150000"/>
              </a:lnSpc>
              <a:spcBef>
                <a:spcPts val="0"/>
              </a:spcBef>
              <a:spcAft>
                <a:spcPts val="0"/>
              </a:spcAft>
              <a:buNone/>
            </a:pPr>
            <a:r>
              <a:rPr b="1" lang="en" sz="2000">
                <a:solidFill>
                  <a:schemeClr val="dk2"/>
                </a:solidFill>
              </a:rPr>
              <a:t>Scholarly Edition: </a:t>
            </a:r>
            <a:endParaRPr b="1" sz="2000">
              <a:solidFill>
                <a:schemeClr val="dk2"/>
              </a:solidFill>
            </a:endParaRPr>
          </a:p>
          <a:p>
            <a:pPr indent="0" lvl="0" marL="0" rtl="0" algn="just">
              <a:lnSpc>
                <a:spcPct val="150000"/>
              </a:lnSpc>
              <a:spcBef>
                <a:spcPts val="0"/>
              </a:spcBef>
              <a:spcAft>
                <a:spcPts val="0"/>
              </a:spcAft>
              <a:buNone/>
            </a:pPr>
            <a:r>
              <a:rPr lang="en" sz="2000"/>
              <a:t>The field’s output format, aiming to represent an authoritative, edited text that takes that process of textual transmission into account in some way or other. </a:t>
            </a:r>
            <a:endParaRPr sz="2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4"/>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Digital </a:t>
            </a:r>
            <a:r>
              <a:rPr lang="en">
                <a:solidFill>
                  <a:schemeClr val="lt2"/>
                </a:solidFill>
              </a:rPr>
              <a:t>Scholarly Edition</a:t>
            </a:r>
            <a:endParaRPr>
              <a:solidFill>
                <a:schemeClr val="lt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a:t>
            </a:r>
            <a:r>
              <a:rPr lang="en">
                <a:solidFill>
                  <a:schemeClr val="accent5"/>
                </a:solidFill>
              </a:rPr>
              <a:t> </a:t>
            </a:r>
            <a:r>
              <a:rPr lang="en">
                <a:solidFill>
                  <a:schemeClr val="lt2"/>
                </a:solidFill>
              </a:rPr>
              <a:t>Digital</a:t>
            </a:r>
            <a:r>
              <a:rPr lang="en"/>
              <a:t> Scholarly Edition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descr="9e1c4-0613.jpg" id="346" name="Google Shape;346;p56"/>
          <p:cNvPicPr preferRelativeResize="0"/>
          <p:nvPr/>
        </p:nvPicPr>
        <p:blipFill>
          <a:blip r:embed="rId3">
            <a:alphaModFix/>
          </a:blip>
          <a:stretch>
            <a:fillRect/>
          </a:stretch>
        </p:blipFill>
        <p:spPr>
          <a:xfrm>
            <a:off x="-12" y="0"/>
            <a:ext cx="6745572" cy="5143499"/>
          </a:xfrm>
          <a:prstGeom prst="rect">
            <a:avLst/>
          </a:prstGeom>
          <a:noFill/>
          <a:ln>
            <a:noFill/>
          </a:ln>
        </p:spPr>
      </p:pic>
      <p:sp>
        <p:nvSpPr>
          <p:cNvPr id="347" name="Google Shape;347;p56"/>
          <p:cNvSpPr txBox="1"/>
          <p:nvPr/>
        </p:nvSpPr>
        <p:spPr>
          <a:xfrm>
            <a:off x="6745550" y="11850"/>
            <a:ext cx="2403600" cy="514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400">
              <a:solidFill>
                <a:schemeClr val="accent3"/>
              </a:solidFill>
              <a:latin typeface="Average"/>
              <a:ea typeface="Average"/>
              <a:cs typeface="Average"/>
              <a:sym typeface="Average"/>
            </a:endParaRPr>
          </a:p>
          <a:p>
            <a:pPr indent="0" lvl="0" marL="0" rtl="0" algn="ctr">
              <a:spcBef>
                <a:spcPts val="0"/>
              </a:spcBef>
              <a:spcAft>
                <a:spcPts val="0"/>
              </a:spcAft>
              <a:buNone/>
            </a:pPr>
            <a:r>
              <a:t/>
            </a:r>
            <a:endParaRPr sz="2400">
              <a:solidFill>
                <a:schemeClr val="accent3"/>
              </a:solidFill>
              <a:latin typeface="Average"/>
              <a:ea typeface="Average"/>
              <a:cs typeface="Average"/>
              <a:sym typeface="Average"/>
            </a:endParaRPr>
          </a:p>
          <a:p>
            <a:pPr indent="0" lvl="0" marL="0" rtl="0" algn="ctr">
              <a:spcBef>
                <a:spcPts val="0"/>
              </a:spcBef>
              <a:spcAft>
                <a:spcPts val="0"/>
              </a:spcAft>
              <a:buNone/>
            </a:pPr>
            <a:r>
              <a:t/>
            </a:r>
            <a:endParaRPr sz="2400">
              <a:solidFill>
                <a:schemeClr val="accent3"/>
              </a:solidFill>
              <a:latin typeface="Average"/>
              <a:ea typeface="Average"/>
              <a:cs typeface="Average"/>
              <a:sym typeface="Average"/>
            </a:endParaRPr>
          </a:p>
          <a:p>
            <a:pPr indent="0" lvl="0" marL="0" rtl="0" algn="ctr">
              <a:spcBef>
                <a:spcPts val="0"/>
              </a:spcBef>
              <a:spcAft>
                <a:spcPts val="0"/>
              </a:spcAft>
              <a:buNone/>
            </a:pPr>
            <a:r>
              <a:t/>
            </a:r>
            <a:endParaRPr sz="2400">
              <a:solidFill>
                <a:schemeClr val="accent3"/>
              </a:solidFill>
              <a:latin typeface="Average"/>
              <a:ea typeface="Average"/>
              <a:cs typeface="Average"/>
              <a:sym typeface="Average"/>
            </a:endParaRPr>
          </a:p>
          <a:p>
            <a:pPr indent="0" lvl="0" marL="0" rtl="0" algn="ctr">
              <a:spcBef>
                <a:spcPts val="0"/>
              </a:spcBef>
              <a:spcAft>
                <a:spcPts val="0"/>
              </a:spcAft>
              <a:buNone/>
            </a:pPr>
            <a:r>
              <a:t/>
            </a:r>
            <a:endParaRPr sz="2400">
              <a:solidFill>
                <a:schemeClr val="accent3"/>
              </a:solidFill>
              <a:latin typeface="Average"/>
              <a:ea typeface="Average"/>
              <a:cs typeface="Average"/>
              <a:sym typeface="Average"/>
            </a:endParaRPr>
          </a:p>
          <a:p>
            <a:pPr indent="0" lvl="0" marL="0" rtl="0" algn="ctr">
              <a:spcBef>
                <a:spcPts val="0"/>
              </a:spcBef>
              <a:spcAft>
                <a:spcPts val="0"/>
              </a:spcAft>
              <a:buNone/>
            </a:pPr>
            <a:r>
              <a:rPr lang="en" sz="2400">
                <a:solidFill>
                  <a:schemeClr val="accent3"/>
                </a:solidFill>
                <a:latin typeface="Average"/>
                <a:ea typeface="Average"/>
                <a:cs typeface="Average"/>
                <a:sym typeface="Average"/>
              </a:rPr>
              <a:t>Index </a:t>
            </a:r>
            <a:endParaRPr sz="2400">
              <a:solidFill>
                <a:schemeClr val="accent3"/>
              </a:solidFill>
              <a:latin typeface="Average"/>
              <a:ea typeface="Average"/>
              <a:cs typeface="Average"/>
              <a:sym typeface="Average"/>
            </a:endParaRPr>
          </a:p>
          <a:p>
            <a:pPr indent="0" lvl="0" marL="0" rtl="0" algn="ctr">
              <a:spcBef>
                <a:spcPts val="0"/>
              </a:spcBef>
              <a:spcAft>
                <a:spcPts val="0"/>
              </a:spcAft>
              <a:buNone/>
            </a:pPr>
            <a:r>
              <a:rPr lang="en" sz="2400">
                <a:solidFill>
                  <a:schemeClr val="accent3"/>
                </a:solidFill>
                <a:latin typeface="Average"/>
                <a:ea typeface="Average"/>
                <a:cs typeface="Average"/>
                <a:sym typeface="Average"/>
              </a:rPr>
              <a:t>Thomisticus</a:t>
            </a:r>
            <a:endParaRPr sz="2400">
              <a:solidFill>
                <a:schemeClr val="accent3"/>
              </a:solidFill>
              <a:latin typeface="Average"/>
              <a:ea typeface="Average"/>
              <a:cs typeface="Average"/>
              <a:sym typeface="Average"/>
            </a:endParaRPr>
          </a:p>
        </p:txBody>
      </p:sp>
      <p:pic>
        <p:nvPicPr>
          <p:cNvPr id="348" name="Google Shape;348;p56"/>
          <p:cNvPicPr preferRelativeResize="0"/>
          <p:nvPr/>
        </p:nvPicPr>
        <p:blipFill>
          <a:blip r:embed="rId4">
            <a:alphaModFix/>
          </a:blip>
          <a:stretch>
            <a:fillRect/>
          </a:stretch>
        </p:blipFill>
        <p:spPr>
          <a:xfrm>
            <a:off x="6740398" y="3468517"/>
            <a:ext cx="2403600" cy="167498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57"/>
          <p:cNvPicPr preferRelativeResize="0"/>
          <p:nvPr/>
        </p:nvPicPr>
        <p:blipFill>
          <a:blip r:embed="rId3">
            <a:alphaModFix/>
          </a:blip>
          <a:stretch>
            <a:fillRect/>
          </a:stretch>
        </p:blipFill>
        <p:spPr>
          <a:xfrm>
            <a:off x="152400" y="123625"/>
            <a:ext cx="4184128" cy="2382973"/>
          </a:xfrm>
          <a:prstGeom prst="rect">
            <a:avLst/>
          </a:prstGeom>
          <a:noFill/>
          <a:ln>
            <a:noFill/>
          </a:ln>
        </p:spPr>
      </p:pic>
      <p:pic>
        <p:nvPicPr>
          <p:cNvPr id="354" name="Google Shape;354;p57"/>
          <p:cNvPicPr preferRelativeResize="0"/>
          <p:nvPr/>
        </p:nvPicPr>
        <p:blipFill>
          <a:blip r:embed="rId4">
            <a:alphaModFix/>
          </a:blip>
          <a:stretch>
            <a:fillRect/>
          </a:stretch>
        </p:blipFill>
        <p:spPr>
          <a:xfrm>
            <a:off x="4807450" y="123612"/>
            <a:ext cx="4178451" cy="2383001"/>
          </a:xfrm>
          <a:prstGeom prst="rect">
            <a:avLst/>
          </a:prstGeom>
          <a:noFill/>
          <a:ln>
            <a:noFill/>
          </a:ln>
        </p:spPr>
      </p:pic>
      <p:pic>
        <p:nvPicPr>
          <p:cNvPr id="355" name="Google Shape;355;p57"/>
          <p:cNvPicPr preferRelativeResize="0"/>
          <p:nvPr/>
        </p:nvPicPr>
        <p:blipFill>
          <a:blip r:embed="rId5">
            <a:alphaModFix/>
          </a:blip>
          <a:stretch>
            <a:fillRect/>
          </a:stretch>
        </p:blipFill>
        <p:spPr>
          <a:xfrm>
            <a:off x="152400" y="2655500"/>
            <a:ext cx="4184128" cy="2382999"/>
          </a:xfrm>
          <a:prstGeom prst="rect">
            <a:avLst/>
          </a:prstGeom>
          <a:noFill/>
          <a:ln>
            <a:noFill/>
          </a:ln>
        </p:spPr>
      </p:pic>
      <p:pic>
        <p:nvPicPr>
          <p:cNvPr id="356" name="Google Shape;356;p57"/>
          <p:cNvPicPr preferRelativeResize="0"/>
          <p:nvPr/>
        </p:nvPicPr>
        <p:blipFill>
          <a:blip r:embed="rId6">
            <a:alphaModFix/>
          </a:blip>
          <a:stretch>
            <a:fillRect/>
          </a:stretch>
        </p:blipFill>
        <p:spPr>
          <a:xfrm>
            <a:off x="4801766" y="2653850"/>
            <a:ext cx="4189837" cy="238297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58"/>
          <p:cNvPicPr preferRelativeResize="0"/>
          <p:nvPr/>
        </p:nvPicPr>
        <p:blipFill>
          <a:blip r:embed="rId3">
            <a:alphaModFix/>
          </a:blip>
          <a:stretch>
            <a:fillRect/>
          </a:stretch>
        </p:blipFill>
        <p:spPr>
          <a:xfrm>
            <a:off x="0" y="-913562"/>
            <a:ext cx="9144002" cy="640427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59"/>
          <p:cNvPicPr preferRelativeResize="0"/>
          <p:nvPr/>
        </p:nvPicPr>
        <p:blipFill>
          <a:blip r:embed="rId3">
            <a:alphaModFix/>
          </a:blip>
          <a:stretch>
            <a:fillRect/>
          </a:stretch>
        </p:blipFill>
        <p:spPr>
          <a:xfrm>
            <a:off x="2286000" y="0"/>
            <a:ext cx="6858000" cy="5143500"/>
          </a:xfrm>
          <a:prstGeom prst="rect">
            <a:avLst/>
          </a:prstGeom>
          <a:noFill/>
          <a:ln>
            <a:noFill/>
          </a:ln>
        </p:spPr>
      </p:pic>
      <p:sp>
        <p:nvSpPr>
          <p:cNvPr id="367" name="Google Shape;367;p59"/>
          <p:cNvSpPr txBox="1"/>
          <p:nvPr>
            <p:ph idx="1" type="body"/>
          </p:nvPr>
        </p:nvSpPr>
        <p:spPr>
          <a:xfrm>
            <a:off x="311700" y="1389600"/>
            <a:ext cx="17763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BS Johnson</a:t>
            </a:r>
            <a:endParaRPr sz="1600"/>
          </a:p>
          <a:p>
            <a:pPr indent="0" lvl="0" marL="0" rtl="0" algn="l">
              <a:spcBef>
                <a:spcPts val="1600"/>
              </a:spcBef>
              <a:spcAft>
                <a:spcPts val="1600"/>
              </a:spcAft>
              <a:buNone/>
            </a:pPr>
            <a:r>
              <a:rPr i="1" lang="en" sz="1600"/>
              <a:t>The Unfortunates</a:t>
            </a:r>
            <a:endParaRPr i="1" sz="16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a:t>
            </a:r>
            <a:r>
              <a:rPr lang="en">
                <a:solidFill>
                  <a:schemeClr val="accent5"/>
                </a:solidFill>
              </a:rPr>
              <a:t> Digital</a:t>
            </a:r>
            <a:r>
              <a:rPr lang="en"/>
              <a:t> Scholarly Edition</a:t>
            </a:r>
            <a:endParaRPr/>
          </a:p>
        </p:txBody>
      </p:sp>
      <p:sp>
        <p:nvSpPr>
          <p:cNvPr id="373" name="Google Shape;373;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100"/>
          </a:p>
          <a:p>
            <a:pPr indent="0" lvl="0" marL="0" rtl="0" algn="l">
              <a:spcBef>
                <a:spcPts val="1600"/>
              </a:spcBef>
              <a:spcAft>
                <a:spcPts val="1600"/>
              </a:spcAft>
              <a:buNone/>
            </a:pPr>
            <a:r>
              <a:rPr lang="en" sz="2100"/>
              <a:t>Hypertext is the combination of natural-language with the computer’s capacities for interactive, branching or dynamic display, </a:t>
            </a:r>
            <a:r>
              <a:rPr i="1" lang="en" sz="2100"/>
              <a:t>when explicitly used as a medium</a:t>
            </a:r>
            <a:r>
              <a:rPr lang="en" sz="2100"/>
              <a:t>. Or, to define it more broadly, ‘hypertext’ is the generic term for any text which cannot be printed (or printed conveniently) on a conventional page, or used conveniently when bound between conventional covers. </a:t>
            </a:r>
            <a:r>
              <a:rPr b="1" lang="en" sz="2100">
                <a:solidFill>
                  <a:schemeClr val="dk2"/>
                </a:solidFill>
              </a:rPr>
              <a:t>‘Non-linear text’</a:t>
            </a:r>
            <a:r>
              <a:rPr lang="en" sz="2100"/>
              <a:t> might be a fair approximation. (Nelson 1967, 195).</a:t>
            </a:r>
            <a:endParaRPr sz="21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61"/>
          <p:cNvPicPr preferRelativeResize="0"/>
          <p:nvPr/>
        </p:nvPicPr>
        <p:blipFill>
          <a:blip r:embed="rId3">
            <a:alphaModFix/>
          </a:blip>
          <a:stretch>
            <a:fillRect/>
          </a:stretch>
        </p:blipFill>
        <p:spPr>
          <a:xfrm>
            <a:off x="0" y="-440912"/>
            <a:ext cx="9144000" cy="63792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a:t>
            </a:r>
            <a:r>
              <a:rPr lang="en">
                <a:solidFill>
                  <a:schemeClr val="accent5"/>
                </a:solidFill>
              </a:rPr>
              <a:t> Digital</a:t>
            </a:r>
            <a:r>
              <a:rPr lang="en"/>
              <a:t> Scholarly Edition</a:t>
            </a:r>
            <a:endParaRPr/>
          </a:p>
        </p:txBody>
      </p:sp>
      <p:sp>
        <p:nvSpPr>
          <p:cNvPr id="384" name="Google Shape;384;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100"/>
              <a:t>Hypertext is the combination of natural-language with the computer’s capacities for interactive, branching or dynamic display, </a:t>
            </a:r>
            <a:r>
              <a:rPr i="1" lang="en" sz="2100"/>
              <a:t>when explicitly used as a medium</a:t>
            </a:r>
            <a:r>
              <a:rPr lang="en" sz="2100"/>
              <a:t>. Or, to define it more broadly, ‘hypertext’ is the generic term for any text which cannot be printed (or printed </a:t>
            </a:r>
            <a:r>
              <a:rPr b="1" lang="en" sz="2100">
                <a:solidFill>
                  <a:schemeClr val="dk2"/>
                </a:solidFill>
              </a:rPr>
              <a:t>conveniently</a:t>
            </a:r>
            <a:r>
              <a:rPr lang="en" sz="2100"/>
              <a:t>) on a </a:t>
            </a:r>
            <a:r>
              <a:rPr b="1" lang="en" sz="2100">
                <a:solidFill>
                  <a:schemeClr val="accent5"/>
                </a:solidFill>
              </a:rPr>
              <a:t>conventional</a:t>
            </a:r>
            <a:r>
              <a:rPr lang="en" sz="2100"/>
              <a:t> page, or used </a:t>
            </a:r>
            <a:r>
              <a:rPr b="1" lang="en" sz="2100">
                <a:solidFill>
                  <a:schemeClr val="dk2"/>
                </a:solidFill>
              </a:rPr>
              <a:t>conveniently</a:t>
            </a:r>
            <a:r>
              <a:rPr lang="en" sz="2100"/>
              <a:t> when bound between </a:t>
            </a:r>
            <a:r>
              <a:rPr b="1" lang="en" sz="2100">
                <a:solidFill>
                  <a:schemeClr val="accent5"/>
                </a:solidFill>
              </a:rPr>
              <a:t>conventional</a:t>
            </a:r>
            <a:r>
              <a:rPr lang="en" sz="2100"/>
              <a:t> covers. ‘Non-linear text’ might be a fair approximation. </a:t>
            </a:r>
            <a:endParaRPr sz="2100"/>
          </a:p>
          <a:p>
            <a:pPr indent="0" lvl="0" marL="0" rtl="0" algn="r">
              <a:spcBef>
                <a:spcPts val="1600"/>
              </a:spcBef>
              <a:spcAft>
                <a:spcPts val="1600"/>
              </a:spcAft>
              <a:buNone/>
            </a:pPr>
            <a:r>
              <a:rPr lang="en"/>
              <a:t>Nelson 1967, 195</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Digital Humanities?</a:t>
            </a:r>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1155CC"/>
                </a:solidFill>
              </a:rPr>
              <a:t>What do you think of when you hear the words: Digital Humanities? </a:t>
            </a:r>
            <a:endParaRPr b="1">
              <a:solidFill>
                <a:srgbClr val="1155CC"/>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The</a:t>
            </a:r>
            <a:r>
              <a:rPr lang="en">
                <a:solidFill>
                  <a:schemeClr val="accent5"/>
                </a:solidFill>
              </a:rPr>
              <a:t> Digital</a:t>
            </a:r>
            <a:r>
              <a:rPr lang="en"/>
              <a:t> Scholarly Edition</a:t>
            </a:r>
            <a:endParaRPr/>
          </a:p>
          <a:p>
            <a:pPr indent="0" lvl="0" marL="0" rtl="0" algn="l">
              <a:spcBef>
                <a:spcPts val="0"/>
              </a:spcBef>
              <a:spcAft>
                <a:spcPts val="0"/>
              </a:spcAft>
              <a:buNone/>
            </a:pPr>
            <a:r>
              <a:t/>
            </a:r>
            <a:endParaRPr/>
          </a:p>
        </p:txBody>
      </p:sp>
      <p:sp>
        <p:nvSpPr>
          <p:cNvPr id="390" name="Google Shape;390;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100"/>
              <a:t>Digital scholarly editions are not just scholarly editions in digital media. I distinguish between </a:t>
            </a:r>
            <a:r>
              <a:rPr b="1" lang="en" sz="2100">
                <a:solidFill>
                  <a:schemeClr val="dk2"/>
                </a:solidFill>
              </a:rPr>
              <a:t>digital</a:t>
            </a:r>
            <a:r>
              <a:rPr lang="en" sz="2100"/>
              <a:t> and </a:t>
            </a:r>
            <a:r>
              <a:rPr b="1" lang="en" sz="2100">
                <a:solidFill>
                  <a:schemeClr val="dk2"/>
                </a:solidFill>
              </a:rPr>
              <a:t>digitized</a:t>
            </a:r>
            <a:r>
              <a:rPr lang="en" sz="2100"/>
              <a:t>. A digitized print edition is not a ‘digital edition’ in the strict sense used here. A digital edition can not be printed without a loss of information and/or functionality. </a:t>
            </a:r>
            <a:r>
              <a:rPr b="1" lang="en" sz="2100">
                <a:solidFill>
                  <a:schemeClr val="dk2"/>
                </a:solidFill>
              </a:rPr>
              <a:t>The digital edition is guided by a different paradigm.</a:t>
            </a:r>
            <a:r>
              <a:rPr lang="en" sz="2100"/>
              <a:t> If the paradigm of an edition is limited to the two-dimensional space of the ‘page’ and to typographic means of information representation, than it’s not a digital edition.</a:t>
            </a:r>
            <a:endParaRPr/>
          </a:p>
          <a:p>
            <a:pPr indent="0" lvl="0" marL="0" rtl="0" algn="r">
              <a:spcBef>
                <a:spcPts val="1600"/>
              </a:spcBef>
              <a:spcAft>
                <a:spcPts val="0"/>
              </a:spcAft>
              <a:buNone/>
            </a:pPr>
            <a:r>
              <a:rPr lang="en"/>
              <a:t>Sahle 2008 (online)</a:t>
            </a:r>
            <a:endParaRPr/>
          </a:p>
          <a:p>
            <a:pPr indent="0" lvl="0" marL="0" rtl="0" algn="l">
              <a:spcBef>
                <a:spcPts val="1600"/>
              </a:spcBef>
              <a:spcAft>
                <a:spcPts val="0"/>
              </a:spcAft>
              <a:buClr>
                <a:srgbClr val="000000"/>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The</a:t>
            </a:r>
            <a:r>
              <a:rPr lang="en">
                <a:solidFill>
                  <a:schemeClr val="accent5"/>
                </a:solidFill>
              </a:rPr>
              <a:t> Digital</a:t>
            </a:r>
            <a:r>
              <a:rPr lang="en"/>
              <a:t> Scholarly Edition</a:t>
            </a:r>
            <a:endParaRPr/>
          </a:p>
          <a:p>
            <a:pPr indent="0" lvl="0" marL="0" rtl="0" algn="l">
              <a:spcBef>
                <a:spcPts val="0"/>
              </a:spcBef>
              <a:spcAft>
                <a:spcPts val="0"/>
              </a:spcAft>
              <a:buNone/>
            </a:pPr>
            <a:r>
              <a:t/>
            </a:r>
            <a:endParaRPr/>
          </a:p>
        </p:txBody>
      </p:sp>
      <p:sp>
        <p:nvSpPr>
          <p:cNvPr id="396" name="Google Shape;396;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other words: a Digital Scholarly Edition tries to take full advantage of the digital medium, e.g. by focussing on:</a:t>
            </a:r>
            <a:endParaRPr/>
          </a:p>
          <a:p>
            <a:pPr indent="-342900" lvl="0" marL="457200" rtl="0" algn="l">
              <a:spcBef>
                <a:spcPts val="1600"/>
              </a:spcBef>
              <a:spcAft>
                <a:spcPts val="0"/>
              </a:spcAft>
              <a:buSzPts val="1800"/>
              <a:buChar char="●"/>
            </a:pPr>
            <a:r>
              <a:rPr lang="en"/>
              <a:t>Providing an intuitive reading experience for comparing different versions</a:t>
            </a:r>
            <a:endParaRPr/>
          </a:p>
          <a:p>
            <a:pPr indent="-342900" lvl="0" marL="457200" rtl="0" algn="l">
              <a:spcBef>
                <a:spcPts val="0"/>
              </a:spcBef>
              <a:spcAft>
                <a:spcPts val="0"/>
              </a:spcAft>
              <a:buSzPts val="1800"/>
              <a:buChar char="●"/>
            </a:pPr>
            <a:r>
              <a:rPr lang="en"/>
              <a:t>Satisfying the needs of different ‘schools’ of textual scholarship simultaneously (different visualizations on the basis of the same data)</a:t>
            </a:r>
            <a:endParaRPr/>
          </a:p>
          <a:p>
            <a:pPr indent="-342900" lvl="0" marL="457200" rtl="0" algn="l">
              <a:spcBef>
                <a:spcPts val="0"/>
              </a:spcBef>
              <a:spcAft>
                <a:spcPts val="0"/>
              </a:spcAft>
              <a:buSzPts val="1800"/>
              <a:buChar char="●"/>
            </a:pPr>
            <a:r>
              <a:rPr lang="en"/>
              <a:t>Allowing the user to query the data in new user-friendly,  flexible and unforeseen ways (GUI / API)</a:t>
            </a:r>
            <a:endParaRPr/>
          </a:p>
          <a:p>
            <a:pPr indent="-342900" lvl="0" marL="457200" rtl="0" algn="l">
              <a:spcBef>
                <a:spcPts val="0"/>
              </a:spcBef>
              <a:spcAft>
                <a:spcPts val="0"/>
              </a:spcAft>
              <a:buSzPts val="1800"/>
              <a:buChar char="●"/>
            </a:pPr>
            <a:r>
              <a:rPr lang="en"/>
              <a:t>Engaging users to  contribute to the edition’s content in new ways</a:t>
            </a:r>
            <a:endParaRPr/>
          </a:p>
          <a:p>
            <a:pPr indent="-342900" lvl="0" marL="457200" rtl="0" algn="l">
              <a:spcBef>
                <a:spcPts val="0"/>
              </a:spcBef>
              <a:spcAft>
                <a:spcPts val="0"/>
              </a:spcAft>
              <a:buSzPts val="1800"/>
              <a:buChar char="●"/>
            </a:pPr>
            <a:r>
              <a:rPr lang="en"/>
              <a:t>Achieving new levels of accountability by encoding interpretative and editorial decisions on the micro level</a:t>
            </a:r>
            <a:endParaRPr/>
          </a:p>
          <a:p>
            <a:pPr indent="-342900" lvl="0" marL="457200" rtl="0" algn="l">
              <a:spcBef>
                <a:spcPts val="0"/>
              </a:spcBef>
              <a:spcAft>
                <a:spcPts val="0"/>
              </a:spcAft>
              <a:buSzPts val="1800"/>
              <a:buChar char="●"/>
            </a:pPr>
            <a:r>
              <a:rPr lang="en"/>
              <a:t>…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65"/>
          <p:cNvPicPr preferRelativeResize="0"/>
          <p:nvPr/>
        </p:nvPicPr>
        <p:blipFill rotWithShape="1">
          <a:blip r:embed="rId3">
            <a:alphaModFix amt="89000"/>
          </a:blip>
          <a:srcRect b="4995" l="0" r="0" t="5004"/>
          <a:stretch/>
        </p:blipFill>
        <p:spPr>
          <a:xfrm>
            <a:off x="0" y="0"/>
            <a:ext cx="9144007" cy="5143495"/>
          </a:xfrm>
          <a:prstGeom prst="rect">
            <a:avLst/>
          </a:prstGeom>
          <a:noFill/>
          <a:ln>
            <a:noFill/>
          </a:ln>
        </p:spPr>
      </p:pic>
      <p:sp>
        <p:nvSpPr>
          <p:cNvPr id="402" name="Google Shape;402;p65"/>
          <p:cNvSpPr txBox="1"/>
          <p:nvPr>
            <p:ph type="ctrTitle"/>
          </p:nvPr>
        </p:nvSpPr>
        <p:spPr>
          <a:xfrm>
            <a:off x="1837575" y="1251525"/>
            <a:ext cx="5445900" cy="264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3000" u="sng">
                <a:solidFill>
                  <a:srgbClr val="FF00FF"/>
                </a:solidFill>
                <a:latin typeface="Consolas"/>
                <a:ea typeface="Consolas"/>
                <a:cs typeface="Consolas"/>
                <a:sym typeface="Consolas"/>
                <a:hlinkClick r:id="rId4">
                  <a:extLst>
                    <a:ext uri="{A12FA001-AC4F-418D-AE19-62706E023703}">
                      <ahyp:hlinkClr val="tx"/>
                    </a:ext>
                  </a:extLst>
                </a:hlinkClick>
              </a:rPr>
              <a:t>www.beckettarchive.org</a:t>
            </a:r>
            <a:r>
              <a:rPr lang="en" sz="3000">
                <a:solidFill>
                  <a:srgbClr val="FF00FF"/>
                </a:solidFill>
                <a:latin typeface="Consolas"/>
                <a:ea typeface="Consolas"/>
                <a:cs typeface="Consolas"/>
                <a:sym typeface="Consolas"/>
              </a:rPr>
              <a:t> </a:t>
            </a:r>
            <a:endParaRPr sz="3000">
              <a:solidFill>
                <a:srgbClr val="FF00FF"/>
              </a:solidFill>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6"/>
          <p:cNvSpPr txBox="1"/>
          <p:nvPr>
            <p:ph type="title"/>
          </p:nvPr>
        </p:nvSpPr>
        <p:spPr>
          <a:xfrm>
            <a:off x="490250" y="526350"/>
            <a:ext cx="8567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More Quantitative Approaches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7"/>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Distant Reading</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Distant Reading</a:t>
            </a:r>
            <a:endParaRPr/>
          </a:p>
        </p:txBody>
      </p:sp>
      <p:sp>
        <p:nvSpPr>
          <p:cNvPr id="418" name="Google Shape;418;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solidFill>
                <a:schemeClr val="dk2"/>
              </a:solidFill>
            </a:endParaRPr>
          </a:p>
          <a:p>
            <a:pPr indent="0" lvl="0" marL="0" rtl="0" algn="l">
              <a:spcBef>
                <a:spcPts val="1600"/>
              </a:spcBef>
              <a:spcAft>
                <a:spcPts val="0"/>
              </a:spcAft>
              <a:buNone/>
            </a:pPr>
            <a:r>
              <a:rPr i="1" lang="en"/>
              <a:t>Distant Reading</a:t>
            </a:r>
            <a:r>
              <a:rPr lang="en"/>
              <a:t> | Franco Moretti 2013: </a:t>
            </a:r>
            <a:endParaRPr/>
          </a:p>
          <a:p>
            <a:pPr indent="457200" lvl="0" marL="0" rtl="0" algn="l">
              <a:spcBef>
                <a:spcPts val="1600"/>
              </a:spcBef>
              <a:spcAft>
                <a:spcPts val="0"/>
              </a:spcAft>
              <a:buNone/>
            </a:pPr>
            <a:r>
              <a:rPr lang="en" sz="1600">
                <a:solidFill>
                  <a:schemeClr val="dk1"/>
                </a:solidFill>
              </a:rPr>
              <a:t> &gt;&lt; “The very solemn treatment of a very few texts taken very seriously.”</a:t>
            </a:r>
            <a:endParaRPr sz="1600">
              <a:solidFill>
                <a:schemeClr val="dk1"/>
              </a:solidFill>
            </a:endParaRPr>
          </a:p>
          <a:p>
            <a:pPr indent="0" lvl="0" marL="0" rtl="0" algn="l">
              <a:spcBef>
                <a:spcPts val="1600"/>
              </a:spcBef>
              <a:spcAft>
                <a:spcPts val="0"/>
              </a:spcAft>
              <a:buNone/>
            </a:pPr>
            <a:r>
              <a:rPr i="1" lang="en"/>
              <a:t>Macroanalysis. Digital Methods &amp; Literary History</a:t>
            </a:r>
            <a:r>
              <a:rPr lang="en"/>
              <a:t> | Jockers 2013:</a:t>
            </a:r>
            <a:endParaRPr/>
          </a:p>
          <a:p>
            <a:pPr indent="0" lvl="0" marL="342900" rtl="0" algn="just">
              <a:spcBef>
                <a:spcPts val="1600"/>
              </a:spcBef>
              <a:spcAft>
                <a:spcPts val="0"/>
              </a:spcAft>
              <a:buNone/>
            </a:pPr>
            <a:r>
              <a:rPr lang="en" sz="1600">
                <a:solidFill>
                  <a:schemeClr val="dk1"/>
                </a:solidFill>
              </a:rPr>
              <a:t>“Science has welcomed big data and scaled its methods accordingly. With a huge amount of digital-textual data, we must do the same. Close reading is not only impractical as a means of evidence gathering in the digital library, but big data render it totally inappropriate as a method of studying literary history.” </a:t>
            </a:r>
            <a:endParaRPr sz="1600">
              <a:solidFill>
                <a:schemeClr val="dk1"/>
              </a:solidFill>
            </a:endParaRPr>
          </a:p>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69"/>
          <p:cNvPicPr preferRelativeResize="0"/>
          <p:nvPr/>
        </p:nvPicPr>
        <p:blipFill>
          <a:blip r:embed="rId3">
            <a:alphaModFix/>
          </a:blip>
          <a:stretch>
            <a:fillRect/>
          </a:stretch>
        </p:blipFill>
        <p:spPr>
          <a:xfrm>
            <a:off x="0" y="1114785"/>
            <a:ext cx="9143999" cy="3320514"/>
          </a:xfrm>
          <a:prstGeom prst="rect">
            <a:avLst/>
          </a:prstGeom>
          <a:noFill/>
          <a:ln>
            <a:noFill/>
          </a:ln>
        </p:spPr>
      </p:pic>
      <p:sp>
        <p:nvSpPr>
          <p:cNvPr id="424" name="Google Shape;424;p69"/>
          <p:cNvSpPr txBox="1"/>
          <p:nvPr/>
        </p:nvSpPr>
        <p:spPr>
          <a:xfrm>
            <a:off x="0" y="4472125"/>
            <a:ext cx="9144000" cy="6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u="sng">
                <a:solidFill>
                  <a:srgbClr val="FF00FF"/>
                </a:solidFill>
                <a:latin typeface="Consolas"/>
                <a:ea typeface="Consolas"/>
                <a:cs typeface="Consolas"/>
                <a:sym typeface="Consolas"/>
                <a:hlinkClick r:id="rId4">
                  <a:extLst>
                    <a:ext uri="{A12FA001-AC4F-418D-AE19-62706E023703}">
                      <ahyp:hlinkClr val="tx"/>
                    </a:ext>
                  </a:extLst>
                </a:hlinkClick>
              </a:rPr>
              <a:t>https://voyant-tools.org</a:t>
            </a:r>
            <a:r>
              <a:rPr lang="en" sz="3000">
                <a:solidFill>
                  <a:srgbClr val="FF00FF"/>
                </a:solidFill>
                <a:latin typeface="Consolas"/>
                <a:ea typeface="Consolas"/>
                <a:cs typeface="Consolas"/>
                <a:sym typeface="Consolas"/>
              </a:rPr>
              <a:t> </a:t>
            </a:r>
            <a:endParaRPr sz="3000">
              <a:solidFill>
                <a:srgbClr val="FF00FF"/>
              </a:solidFill>
              <a:latin typeface="Consolas"/>
              <a:ea typeface="Consolas"/>
              <a:cs typeface="Consolas"/>
              <a:sym typeface="Consola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Reuse Detection</a:t>
            </a:r>
            <a:endParaRPr/>
          </a:p>
        </p:txBody>
      </p:sp>
      <p:sp>
        <p:nvSpPr>
          <p:cNvPr id="430" name="Google Shape;430;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2000">
              <a:solidFill>
                <a:schemeClr val="accent5"/>
              </a:solidFill>
            </a:endParaRPr>
          </a:p>
          <a:p>
            <a:pPr indent="0" lvl="0" marL="457200" rtl="0" algn="l">
              <a:spcBef>
                <a:spcPts val="1600"/>
              </a:spcBef>
              <a:spcAft>
                <a:spcPts val="0"/>
              </a:spcAft>
              <a:buNone/>
            </a:pPr>
            <a:r>
              <a:t/>
            </a:r>
            <a:endParaRPr sz="2000">
              <a:solidFill>
                <a:schemeClr val="accent5"/>
              </a:solidFill>
            </a:endParaRPr>
          </a:p>
          <a:p>
            <a:pPr indent="0" lvl="0" marL="457200" rtl="0" algn="l">
              <a:spcBef>
                <a:spcPts val="1600"/>
              </a:spcBef>
              <a:spcAft>
                <a:spcPts val="0"/>
              </a:spcAft>
              <a:buNone/>
            </a:pPr>
            <a:r>
              <a:t/>
            </a:r>
            <a:endParaRPr sz="2000">
              <a:solidFill>
                <a:schemeClr val="accent5"/>
              </a:solidFill>
            </a:endParaRPr>
          </a:p>
          <a:p>
            <a:pPr indent="0" lvl="0" marL="457200" rtl="0" algn="l">
              <a:spcBef>
                <a:spcPts val="1600"/>
              </a:spcBef>
              <a:spcAft>
                <a:spcPts val="0"/>
              </a:spcAft>
              <a:buNone/>
            </a:pPr>
            <a:r>
              <a:t/>
            </a:r>
            <a:endParaRPr sz="2000">
              <a:solidFill>
                <a:schemeClr val="accent5"/>
              </a:solidFill>
            </a:endParaRPr>
          </a:p>
          <a:p>
            <a:pPr indent="0" lvl="0" marL="0" rtl="0" algn="ctr">
              <a:spcBef>
                <a:spcPts val="1600"/>
              </a:spcBef>
              <a:spcAft>
                <a:spcPts val="0"/>
              </a:spcAft>
              <a:buNone/>
            </a:pPr>
            <a:r>
              <a:t/>
            </a:r>
            <a:endParaRPr sz="2000"/>
          </a:p>
          <a:p>
            <a:pPr indent="0" lvl="0" marL="0" rtl="0" algn="ctr">
              <a:spcBef>
                <a:spcPts val="1600"/>
              </a:spcBef>
              <a:spcAft>
                <a:spcPts val="1600"/>
              </a:spcAft>
              <a:buNone/>
            </a:pPr>
            <a:r>
              <a:rPr lang="en" sz="2000"/>
              <a:t>Automatic detection intertextuality, plagiarism, etc.</a:t>
            </a:r>
            <a:endParaRPr sz="2000"/>
          </a:p>
        </p:txBody>
      </p:sp>
      <p:pic>
        <p:nvPicPr>
          <p:cNvPr id="431" name="Google Shape;431;p70"/>
          <p:cNvPicPr preferRelativeResize="0"/>
          <p:nvPr/>
        </p:nvPicPr>
        <p:blipFill>
          <a:blip r:embed="rId3">
            <a:alphaModFix/>
          </a:blip>
          <a:stretch>
            <a:fillRect/>
          </a:stretch>
        </p:blipFill>
        <p:spPr>
          <a:xfrm>
            <a:off x="3609312" y="1152475"/>
            <a:ext cx="1925376" cy="2297874"/>
          </a:xfrm>
          <a:prstGeom prst="rect">
            <a:avLst/>
          </a:prstGeom>
          <a:noFill/>
          <a:ln>
            <a:noFill/>
          </a:ln>
        </p:spPr>
      </p:pic>
      <p:pic>
        <p:nvPicPr>
          <p:cNvPr id="432" name="Google Shape;432;p70"/>
          <p:cNvPicPr preferRelativeResize="0"/>
          <p:nvPr/>
        </p:nvPicPr>
        <p:blipFill>
          <a:blip r:embed="rId4">
            <a:alphaModFix/>
          </a:blip>
          <a:stretch>
            <a:fillRect/>
          </a:stretch>
        </p:blipFill>
        <p:spPr>
          <a:xfrm>
            <a:off x="-8" y="4468317"/>
            <a:ext cx="1141971" cy="5727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1"/>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Stylometry</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Compression</a:t>
            </a:r>
            <a:endParaRPr/>
          </a:p>
        </p:txBody>
      </p:sp>
      <p:sp>
        <p:nvSpPr>
          <p:cNvPr id="443" name="Google Shape;443;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2000">
                <a:solidFill>
                  <a:schemeClr val="dk2"/>
                </a:solidFill>
                <a:highlight>
                  <a:srgbClr val="FFFFFF"/>
                </a:highlight>
              </a:rPr>
              <a:t>Methods</a:t>
            </a:r>
            <a:endParaRPr b="1" sz="2000">
              <a:solidFill>
                <a:schemeClr val="dk2"/>
              </a:solidFill>
              <a:highlight>
                <a:srgbClr val="FFFFFF"/>
              </a:highlight>
            </a:endParaRPr>
          </a:p>
          <a:p>
            <a:pPr indent="-355600" lvl="0" marL="457200" rtl="0" algn="l">
              <a:spcBef>
                <a:spcPts val="1200"/>
              </a:spcBef>
              <a:spcAft>
                <a:spcPts val="0"/>
              </a:spcAft>
              <a:buClr>
                <a:srgbClr val="000000"/>
              </a:buClr>
              <a:buSzPts val="2000"/>
              <a:buChar char="●"/>
            </a:pPr>
            <a:r>
              <a:rPr lang="en" sz="2000">
                <a:solidFill>
                  <a:srgbClr val="000000"/>
                </a:solidFill>
                <a:highlight>
                  <a:srgbClr val="FFFFFF"/>
                </a:highlight>
              </a:rPr>
              <a:t>Summarize series of identical symbols or patterns</a:t>
            </a:r>
            <a:endParaRPr sz="2000">
              <a:solidFill>
                <a:srgbClr val="000000"/>
              </a:solidFill>
              <a:highlight>
                <a:srgbClr val="FFFFFF"/>
              </a:highlight>
            </a:endParaRPr>
          </a:p>
          <a:p>
            <a:pPr indent="-336550" lvl="1" marL="914400" rtl="0" algn="l">
              <a:spcBef>
                <a:spcPts val="0"/>
              </a:spcBef>
              <a:spcAft>
                <a:spcPts val="0"/>
              </a:spcAft>
              <a:buClr>
                <a:srgbClr val="000000"/>
              </a:buClr>
              <a:buSzPts val="1700"/>
              <a:buChar char="○"/>
            </a:pPr>
            <a:r>
              <a:rPr lang="en" sz="1700">
                <a:solidFill>
                  <a:srgbClr val="000000"/>
                </a:solidFill>
                <a:highlight>
                  <a:srgbClr val="FFFFFF"/>
                </a:highlight>
              </a:rPr>
              <a:t>AAAAAAA = 7*A</a:t>
            </a:r>
            <a:endParaRPr sz="1700">
              <a:solidFill>
                <a:srgbClr val="000000"/>
              </a:solidFill>
              <a:highlight>
                <a:srgbClr val="FFFFFF"/>
              </a:highlight>
            </a:endParaRPr>
          </a:p>
          <a:p>
            <a:pPr indent="-336550" lvl="1" marL="914400" rtl="0" algn="l">
              <a:spcBef>
                <a:spcPts val="0"/>
              </a:spcBef>
              <a:spcAft>
                <a:spcPts val="0"/>
              </a:spcAft>
              <a:buClr>
                <a:srgbClr val="000000"/>
              </a:buClr>
              <a:buSzPts val="1700"/>
              <a:buChar char="○"/>
            </a:pPr>
            <a:r>
              <a:rPr lang="en" sz="1700">
                <a:solidFill>
                  <a:srgbClr val="000000"/>
                </a:solidFill>
                <a:highlight>
                  <a:srgbClr val="FFFFFF"/>
                </a:highlight>
              </a:rPr>
              <a:t>HAHAHAHAHA = 5*HA</a:t>
            </a:r>
            <a:endParaRPr sz="1700">
              <a:solidFill>
                <a:srgbClr val="000000"/>
              </a:solidFill>
              <a:highlight>
                <a:srgbClr val="FFFFFF"/>
              </a:highlight>
            </a:endParaRPr>
          </a:p>
          <a:p>
            <a:pPr indent="-355600" lvl="0" marL="457200" rtl="0" algn="l">
              <a:spcBef>
                <a:spcPts val="0"/>
              </a:spcBef>
              <a:spcAft>
                <a:spcPts val="0"/>
              </a:spcAft>
              <a:buClr>
                <a:srgbClr val="000000"/>
              </a:buClr>
              <a:buSzPts val="2000"/>
              <a:buChar char="●"/>
            </a:pPr>
            <a:r>
              <a:rPr lang="en" sz="2000">
                <a:solidFill>
                  <a:srgbClr val="000000"/>
                </a:solidFill>
                <a:highlight>
                  <a:srgbClr val="FFFFFF"/>
                </a:highlight>
              </a:rPr>
              <a:t>“Dictionaries”</a:t>
            </a:r>
            <a:endParaRPr sz="2000">
              <a:solidFill>
                <a:srgbClr val="000000"/>
              </a:solidFill>
              <a:highlight>
                <a:srgbClr val="FFFFFF"/>
              </a:highlight>
            </a:endParaRPr>
          </a:p>
          <a:p>
            <a:pPr indent="-336550" lvl="1" marL="914400" rtl="0" algn="l">
              <a:spcBef>
                <a:spcPts val="0"/>
              </a:spcBef>
              <a:spcAft>
                <a:spcPts val="0"/>
              </a:spcAft>
              <a:buClr>
                <a:srgbClr val="000000"/>
              </a:buClr>
              <a:buSzPts val="1700"/>
              <a:buChar char="○"/>
            </a:pPr>
            <a:r>
              <a:rPr lang="en" sz="1700">
                <a:solidFill>
                  <a:srgbClr val="000000"/>
                </a:solidFill>
                <a:highlight>
                  <a:srgbClr val="FFFFFF"/>
                </a:highlight>
              </a:rPr>
              <a:t>aan=1,he=2</a:t>
            </a:r>
            <a:endParaRPr sz="1700">
              <a:solidFill>
                <a:srgbClr val="000000"/>
              </a:solidFill>
              <a:highlight>
                <a:srgbClr val="FFFFFF"/>
              </a:highlight>
            </a:endParaRPr>
          </a:p>
          <a:p>
            <a:pPr indent="-336550" lvl="1" marL="914400" rtl="0" algn="l">
              <a:spcBef>
                <a:spcPts val="0"/>
              </a:spcBef>
              <a:spcAft>
                <a:spcPts val="0"/>
              </a:spcAft>
              <a:buClr>
                <a:srgbClr val="000000"/>
              </a:buClr>
              <a:buSzPts val="1700"/>
              <a:buChar char="○"/>
            </a:pPr>
            <a:r>
              <a:rPr lang="en" sz="1700">
                <a:solidFill>
                  <a:srgbClr val="000000"/>
                </a:solidFill>
                <a:highlight>
                  <a:srgbClr val="FFFFFF"/>
                </a:highlight>
              </a:rPr>
              <a:t>het Spaanse graan heeft de orkaan doorstaan </a:t>
            </a:r>
            <a:endParaRPr sz="1700">
              <a:solidFill>
                <a:srgbClr val="000000"/>
              </a:solidFill>
              <a:highlight>
                <a:srgbClr val="FFFFFF"/>
              </a:highlight>
            </a:endParaRPr>
          </a:p>
          <a:p>
            <a:pPr indent="-336550" lvl="1" marL="914400" rtl="0" algn="l">
              <a:spcBef>
                <a:spcPts val="0"/>
              </a:spcBef>
              <a:spcAft>
                <a:spcPts val="0"/>
              </a:spcAft>
              <a:buClr>
                <a:srgbClr val="000000"/>
              </a:buClr>
              <a:buSzPts val="1700"/>
              <a:buChar char="○"/>
            </a:pPr>
            <a:r>
              <a:rPr lang="en" sz="1700">
                <a:solidFill>
                  <a:srgbClr val="000000"/>
                </a:solidFill>
                <a:highlight>
                  <a:srgbClr val="FFFFFF"/>
                </a:highlight>
              </a:rPr>
              <a:t>2t Sp1se gr1 2eft de ork1 doorst1</a:t>
            </a:r>
            <a:endParaRPr sz="1700">
              <a:solidFill>
                <a:srgbClr val="000000"/>
              </a:solidFill>
              <a:highlight>
                <a:srgbClr val="FFFFFF"/>
              </a:highlight>
            </a:endParaRPr>
          </a:p>
          <a:p>
            <a:pPr indent="-355600" lvl="0" marL="457200" rtl="0" algn="l">
              <a:spcBef>
                <a:spcPts val="0"/>
              </a:spcBef>
              <a:spcAft>
                <a:spcPts val="0"/>
              </a:spcAft>
              <a:buClr>
                <a:srgbClr val="000000"/>
              </a:buClr>
              <a:buSzPts val="2000"/>
              <a:buChar char="●"/>
            </a:pPr>
            <a:r>
              <a:rPr lang="en" sz="2000">
                <a:solidFill>
                  <a:srgbClr val="000000"/>
                </a:solidFill>
                <a:highlight>
                  <a:srgbClr val="FFFFFF"/>
                </a:highlight>
              </a:rPr>
              <a:t>Delta coding</a:t>
            </a:r>
            <a:endParaRPr sz="2000">
              <a:solidFill>
                <a:srgbClr val="000000"/>
              </a:solidFill>
              <a:highlight>
                <a:srgbClr val="FFFFFF"/>
              </a:highlight>
            </a:endParaRPr>
          </a:p>
          <a:p>
            <a:pPr indent="-336550" lvl="1" marL="914400" rtl="0" algn="l">
              <a:spcBef>
                <a:spcPts val="0"/>
              </a:spcBef>
              <a:spcAft>
                <a:spcPts val="0"/>
              </a:spcAft>
              <a:buClr>
                <a:srgbClr val="000000"/>
              </a:buClr>
              <a:buSzPts val="1700"/>
              <a:buChar char="○"/>
            </a:pPr>
            <a:r>
              <a:rPr lang="en" sz="1700">
                <a:solidFill>
                  <a:srgbClr val="000000"/>
                </a:solidFill>
                <a:highlight>
                  <a:srgbClr val="FFFFFF"/>
                </a:highlight>
              </a:rPr>
              <a:t>4567,4570,4564,4565,... </a:t>
            </a:r>
            <a:endParaRPr sz="1700">
              <a:solidFill>
                <a:srgbClr val="000000"/>
              </a:solidFill>
              <a:highlight>
                <a:srgbClr val="FFFFFF"/>
              </a:highlight>
            </a:endParaRPr>
          </a:p>
          <a:p>
            <a:pPr indent="-336550" lvl="1" marL="914400" rtl="0" algn="l">
              <a:spcBef>
                <a:spcPts val="0"/>
              </a:spcBef>
              <a:spcAft>
                <a:spcPts val="0"/>
              </a:spcAft>
              <a:buClr>
                <a:srgbClr val="000000"/>
              </a:buClr>
              <a:buSzPts val="1700"/>
              <a:buChar char="○"/>
            </a:pPr>
            <a:r>
              <a:rPr lang="en" sz="1700">
                <a:solidFill>
                  <a:srgbClr val="000000"/>
                </a:solidFill>
                <a:highlight>
                  <a:srgbClr val="FFFFFF"/>
                </a:highlight>
              </a:rPr>
              <a:t>4567,+3,-6,+1,...</a:t>
            </a:r>
            <a:endParaRPr sz="1700">
              <a:solidFill>
                <a:srgbClr val="000000"/>
              </a:solidFill>
              <a:highlight>
                <a:srgbClr val="FFFFFF"/>
              </a:highlight>
            </a:endParaRPr>
          </a:p>
          <a:p>
            <a:pPr indent="0" lvl="0" marL="457200" rtl="0" algn="l">
              <a:spcBef>
                <a:spcPts val="12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Digital Humanities? </a:t>
            </a:r>
            <a:endParaRPr/>
          </a:p>
        </p:txBody>
      </p:sp>
      <p:sp>
        <p:nvSpPr>
          <p:cNvPr id="94" name="Google Shape;94;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rPr>
              <a:t>Day of DH </a:t>
            </a:r>
            <a:endParaRPr sz="2000">
              <a:solidFill>
                <a:schemeClr val="dk2"/>
              </a:solidFill>
            </a:endParaRPr>
          </a:p>
          <a:p>
            <a:pPr indent="0" lvl="0" marL="0" rtl="0" algn="l">
              <a:spcBef>
                <a:spcPts val="0"/>
              </a:spcBef>
              <a:spcAft>
                <a:spcPts val="0"/>
              </a:spcAft>
              <a:buNone/>
            </a:pPr>
            <a:r>
              <a:rPr lang="en" sz="2000"/>
              <a:t>(</a:t>
            </a:r>
            <a:r>
              <a:rPr lang="en" sz="2000" u="sng">
                <a:solidFill>
                  <a:srgbClr val="FF00FF"/>
                </a:solidFill>
                <a:latin typeface="Consolas"/>
                <a:ea typeface="Consolas"/>
                <a:cs typeface="Consolas"/>
                <a:sym typeface="Consolas"/>
                <a:hlinkClick r:id="rId3">
                  <a:extLst>
                    <a:ext uri="{A12FA001-AC4F-418D-AE19-62706E023703}">
                      <ahyp:hlinkClr val="tx"/>
                    </a:ext>
                  </a:extLst>
                </a:hlinkClick>
              </a:rPr>
              <a:t>https://dhcenternet.org/initiatives/day-of-dh/</a:t>
            </a:r>
            <a:r>
              <a:rPr lang="en" sz="2000"/>
              <a:t>)</a:t>
            </a:r>
            <a:endParaRPr sz="2000"/>
          </a:p>
          <a:p>
            <a:pPr indent="0" lvl="0" marL="457200" rtl="0" algn="just">
              <a:lnSpc>
                <a:spcPct val="100000"/>
              </a:lnSpc>
              <a:spcBef>
                <a:spcPts val="1900"/>
              </a:spcBef>
              <a:spcAft>
                <a:spcPts val="0"/>
              </a:spcAft>
              <a:buNone/>
            </a:pPr>
            <a:r>
              <a:rPr i="1" lang="en" sz="2000">
                <a:solidFill>
                  <a:schemeClr val="dk1"/>
                </a:solidFill>
              </a:rPr>
              <a:t>A Day in the Life of the Digital Humanities (Day of DH) is an open community publication project that will bring together scholars interested in the digital humanities from around the world to document what they do on one day.</a:t>
            </a:r>
            <a:endParaRPr i="1" sz="2000">
              <a:solidFill>
                <a:schemeClr val="dk1"/>
              </a:solidFill>
            </a:endParaRPr>
          </a:p>
          <a:p>
            <a:pPr indent="0" lvl="0" marL="457200" rtl="0" algn="r">
              <a:lnSpc>
                <a:spcPct val="100000"/>
              </a:lnSpc>
              <a:spcBef>
                <a:spcPts val="1900"/>
              </a:spcBef>
              <a:spcAft>
                <a:spcPts val="0"/>
              </a:spcAft>
              <a:buNone/>
            </a:pPr>
            <a:r>
              <a:rPr lang="en" sz="2000"/>
              <a:t>(</a:t>
            </a:r>
            <a:r>
              <a:rPr lang="en" sz="2000" u="sng">
                <a:solidFill>
                  <a:srgbClr val="FF00FF"/>
                </a:solidFill>
                <a:hlinkClick r:id="rId4">
                  <a:extLst>
                    <a:ext uri="{A12FA001-AC4F-418D-AE19-62706E023703}">
                      <ahyp:hlinkClr val="tx"/>
                    </a:ext>
                  </a:extLst>
                </a:hlinkClick>
              </a:rPr>
              <a:t>DayofDH2015: About</a:t>
            </a:r>
            <a:r>
              <a:rPr lang="en" sz="2000"/>
              <a:t>)</a:t>
            </a:r>
            <a:endParaRPr sz="2000"/>
          </a:p>
          <a:p>
            <a:pPr indent="0" lvl="0" marL="0" rtl="0" algn="ctr">
              <a:spcBef>
                <a:spcPts val="1700"/>
              </a:spcBef>
              <a:spcAft>
                <a:spcPts val="0"/>
              </a:spcAft>
              <a:buNone/>
            </a:pPr>
            <a:r>
              <a:rPr lang="en" sz="2000"/>
              <a:t>See also: </a:t>
            </a:r>
            <a:r>
              <a:rPr lang="en" sz="2000" u="sng">
                <a:solidFill>
                  <a:srgbClr val="FF00FF"/>
                </a:solidFill>
                <a:latin typeface="Consolas"/>
                <a:ea typeface="Consolas"/>
                <a:cs typeface="Consolas"/>
                <a:sym typeface="Consolas"/>
                <a:hlinkClick r:id="rId5">
                  <a:extLst>
                    <a:ext uri="{A12FA001-AC4F-418D-AE19-62706E023703}">
                      <ahyp:hlinkClr val="tx"/>
                    </a:ext>
                  </a:extLst>
                </a:hlinkClick>
              </a:rPr>
              <a:t>https://whatisdigitalhumanities.com</a:t>
            </a:r>
            <a:r>
              <a:rPr lang="en" sz="2000"/>
              <a:t> </a:t>
            </a:r>
            <a:endParaRPr sz="2000"/>
          </a:p>
          <a:p>
            <a:pPr indent="0" lvl="0" marL="0" rtl="0" algn="ctr">
              <a:spcBef>
                <a:spcPts val="0"/>
              </a:spcBef>
              <a:spcAft>
                <a:spcPts val="0"/>
              </a:spcAft>
              <a:buNone/>
            </a:pPr>
            <a:r>
              <a:rPr lang="en" sz="2000"/>
              <a:t>And the twitterbot @DHDefined</a:t>
            </a:r>
            <a:r>
              <a:rPr lang="en" sz="2000"/>
              <a:t>: </a:t>
            </a:r>
            <a:r>
              <a:rPr lang="en" sz="2000" u="sng">
                <a:solidFill>
                  <a:srgbClr val="FF00FF"/>
                </a:solidFill>
                <a:latin typeface="Consolas"/>
                <a:ea typeface="Consolas"/>
                <a:cs typeface="Consolas"/>
                <a:sym typeface="Consolas"/>
                <a:hlinkClick r:id="rId6">
                  <a:extLst>
                    <a:ext uri="{A12FA001-AC4F-418D-AE19-62706E023703}">
                      <ahyp:hlinkClr val="tx"/>
                    </a:ext>
                  </a:extLst>
                </a:hlinkClick>
              </a:rPr>
              <a:t>https://twitter.com/DHDefined</a:t>
            </a:r>
            <a:r>
              <a:rPr lang="en" sz="2000"/>
              <a:t> </a:t>
            </a:r>
            <a:endParaRPr sz="2000"/>
          </a:p>
          <a:p>
            <a:pPr indent="0" lvl="0" marL="0" rtl="0" algn="l">
              <a:spcBef>
                <a:spcPts val="1600"/>
              </a:spcBef>
              <a:spcAft>
                <a:spcPts val="16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73"/>
          <p:cNvPicPr preferRelativeResize="0"/>
          <p:nvPr/>
        </p:nvPicPr>
        <p:blipFill rotWithShape="1">
          <a:blip r:embed="rId3">
            <a:alphaModFix/>
          </a:blip>
          <a:srcRect b="0" l="1370" r="0" t="0"/>
          <a:stretch/>
        </p:blipFill>
        <p:spPr>
          <a:xfrm>
            <a:off x="1242450" y="152400"/>
            <a:ext cx="6753251" cy="48387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74"/>
          <p:cNvPicPr preferRelativeResize="0"/>
          <p:nvPr/>
        </p:nvPicPr>
        <p:blipFill>
          <a:blip r:embed="rId3">
            <a:alphaModFix/>
          </a:blip>
          <a:stretch>
            <a:fillRect/>
          </a:stretch>
        </p:blipFill>
        <p:spPr>
          <a:xfrm>
            <a:off x="2148300" y="152400"/>
            <a:ext cx="4847388" cy="4838701"/>
          </a:xfrm>
          <a:prstGeom prst="rect">
            <a:avLst/>
          </a:prstGeom>
          <a:noFill/>
          <a:ln>
            <a:noFill/>
          </a:ln>
        </p:spPr>
      </p:pic>
      <p:sp>
        <p:nvSpPr>
          <p:cNvPr id="454" name="Google Shape;454;p74"/>
          <p:cNvSpPr txBox="1"/>
          <p:nvPr/>
        </p:nvSpPr>
        <p:spPr>
          <a:xfrm>
            <a:off x="7212600" y="4535700"/>
            <a:ext cx="19314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(Eder et al. 2016, 113)</a:t>
            </a:r>
            <a:endParaRPr>
              <a:latin typeface="Proxima Nova"/>
              <a:ea typeface="Proxima Nova"/>
              <a:cs typeface="Proxima Nova"/>
              <a:sym typeface="Proxima Nov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Topic Modeling</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63" name="Shape 463"/>
        <p:cNvGrpSpPr/>
        <p:nvPr/>
      </p:nvGrpSpPr>
      <p:grpSpPr>
        <a:xfrm>
          <a:off x="0" y="0"/>
          <a:ext cx="0" cy="0"/>
          <a:chOff x="0" y="0"/>
          <a:chExt cx="0" cy="0"/>
        </a:xfrm>
      </p:grpSpPr>
      <p:sp>
        <p:nvSpPr>
          <p:cNvPr id="464" name="Google Shape;464;p76"/>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Digital Literary Studies</a:t>
            </a:r>
            <a:endParaRPr>
              <a:solidFill>
                <a:schemeClr val="lt1"/>
              </a:solidFill>
            </a:endParaRPr>
          </a:p>
        </p:txBody>
      </p:sp>
      <p:sp>
        <p:nvSpPr>
          <p:cNvPr id="465" name="Google Shape;465;p76"/>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466" name="Google Shape;466;p76"/>
          <p:cNvPicPr preferRelativeResize="0"/>
          <p:nvPr/>
        </p:nvPicPr>
        <p:blipFill>
          <a:blip r:embed="rId3">
            <a:alphaModFix/>
          </a:blip>
          <a:stretch>
            <a:fillRect/>
          </a:stretch>
        </p:blipFill>
        <p:spPr>
          <a:xfrm>
            <a:off x="513050" y="1152475"/>
            <a:ext cx="7879262" cy="399102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0" name="Shape 470"/>
        <p:cNvGrpSpPr/>
        <p:nvPr/>
      </p:nvGrpSpPr>
      <p:grpSpPr>
        <a:xfrm>
          <a:off x="0" y="0"/>
          <a:ext cx="0" cy="0"/>
          <a:chOff x="0" y="0"/>
          <a:chExt cx="0" cy="0"/>
        </a:xfrm>
      </p:grpSpPr>
      <p:sp>
        <p:nvSpPr>
          <p:cNvPr id="471" name="Google Shape;471;p77"/>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Digital Literary Studies</a:t>
            </a:r>
            <a:endParaRPr>
              <a:solidFill>
                <a:schemeClr val="lt1"/>
              </a:solidFill>
            </a:endParaRPr>
          </a:p>
        </p:txBody>
      </p:sp>
      <p:sp>
        <p:nvSpPr>
          <p:cNvPr id="472" name="Google Shape;472;p77"/>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473" name="Google Shape;473;p77"/>
          <p:cNvPicPr preferRelativeResize="0"/>
          <p:nvPr/>
        </p:nvPicPr>
        <p:blipFill rotWithShape="1">
          <a:blip r:embed="rId3">
            <a:alphaModFix/>
          </a:blip>
          <a:srcRect b="0" l="0" r="1166" t="1477"/>
          <a:stretch/>
        </p:blipFill>
        <p:spPr>
          <a:xfrm>
            <a:off x="513050" y="1211400"/>
            <a:ext cx="7788049" cy="393210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8"/>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Digital Humanities and Objectivity</a:t>
            </a:r>
            <a:endParaRPr/>
          </a:p>
        </p:txBody>
      </p:sp>
      <p:sp>
        <p:nvSpPr>
          <p:cNvPr id="484" name="Google Shape;484;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and algorithms developed and used in Digital Humanities are rule based and have a foundation in mathematics. </a:t>
            </a:r>
            <a:endParaRPr/>
          </a:p>
          <a:p>
            <a:pPr indent="0" lvl="0" marL="0" rtl="0" algn="ctr">
              <a:spcBef>
                <a:spcPts val="1600"/>
              </a:spcBef>
              <a:spcAft>
                <a:spcPts val="0"/>
              </a:spcAft>
              <a:buNone/>
            </a:pPr>
            <a:r>
              <a:rPr b="1" lang="en">
                <a:solidFill>
                  <a:srgbClr val="1155CC"/>
                </a:solidFill>
              </a:rPr>
              <a:t>Digital Humanities = Positivist Humanities?</a:t>
            </a:r>
            <a:endParaRPr b="1">
              <a:solidFill>
                <a:srgbClr val="1155CC"/>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85" name="Google Shape;485;p79"/>
          <p:cNvSpPr txBox="1"/>
          <p:nvPr/>
        </p:nvSpPr>
        <p:spPr>
          <a:xfrm>
            <a:off x="311700" y="2393100"/>
            <a:ext cx="8520600" cy="18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1800">
                <a:solidFill>
                  <a:schemeClr val="dk2"/>
                </a:solidFill>
                <a:latin typeface="Proxima Nova"/>
                <a:ea typeface="Proxima Nova"/>
                <a:cs typeface="Proxima Nova"/>
                <a:sym typeface="Proxima Nova"/>
              </a:rPr>
              <a:t>YES</a:t>
            </a:r>
            <a:r>
              <a:rPr lang="en" sz="1800">
                <a:solidFill>
                  <a:schemeClr val="accent3"/>
                </a:solidFill>
                <a:latin typeface="Proxima Nova"/>
                <a:ea typeface="Proxima Nova"/>
                <a:cs typeface="Proxima Nova"/>
                <a:sym typeface="Proxima Nova"/>
              </a:rPr>
              <a:t>: by automating processes and letting the computer draw conclusions, we are taking the researcher’s subjectivity out of the equation.</a:t>
            </a:r>
            <a:endParaRPr sz="1800">
              <a:solidFill>
                <a:schemeClr val="accent3"/>
              </a:solidFill>
              <a:latin typeface="Proxima Nova"/>
              <a:ea typeface="Proxima Nova"/>
              <a:cs typeface="Proxima Nova"/>
              <a:sym typeface="Proxima Nova"/>
            </a:endParaRPr>
          </a:p>
          <a:p>
            <a:pPr indent="0" lvl="0" marL="0" rtl="0" algn="l">
              <a:lnSpc>
                <a:spcPct val="115000"/>
              </a:lnSpc>
              <a:spcBef>
                <a:spcPts val="1600"/>
              </a:spcBef>
              <a:spcAft>
                <a:spcPts val="0"/>
              </a:spcAft>
              <a:buNone/>
            </a:pPr>
            <a:r>
              <a:rPr b="1" lang="en" sz="1800">
                <a:solidFill>
                  <a:schemeClr val="dk2"/>
                </a:solidFill>
                <a:latin typeface="Proxima Nova"/>
                <a:ea typeface="Proxima Nova"/>
                <a:cs typeface="Proxima Nova"/>
                <a:sym typeface="Proxima Nova"/>
              </a:rPr>
              <a:t>NO</a:t>
            </a:r>
            <a:r>
              <a:rPr lang="en" sz="1800">
                <a:solidFill>
                  <a:schemeClr val="accent3"/>
                </a:solidFill>
                <a:latin typeface="Proxima Nova"/>
                <a:ea typeface="Proxima Nova"/>
                <a:cs typeface="Proxima Nova"/>
                <a:sym typeface="Proxima Nova"/>
              </a:rPr>
              <a:t>: the rules and calculations are all designed by humans, and are therefore problematic and with implicit bias. Critical understanding of the possibilities and limitations of the software is crucial. Subjectivity is limited but not erased, and (if not documented / justified) more dangerous because less obvious.</a:t>
            </a:r>
            <a:endParaRPr sz="1800">
              <a:solidFill>
                <a:schemeClr val="accent3"/>
              </a:solidFill>
              <a:latin typeface="Proxima Nova"/>
              <a:ea typeface="Proxima Nova"/>
              <a:cs typeface="Proxima Nova"/>
              <a:sym typeface="Proxima Nova"/>
            </a:endParaRPr>
          </a:p>
          <a:p>
            <a:pPr indent="0" lvl="0" marL="0" rtl="0" algn="l">
              <a:spcBef>
                <a:spcPts val="1600"/>
              </a:spcBef>
              <a:spcAft>
                <a:spcPts val="0"/>
              </a:spcAft>
              <a:buNone/>
            </a:pPr>
            <a:r>
              <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Friday Afternoon: </a:t>
            </a:r>
            <a:r>
              <a:rPr lang="en">
                <a:solidFill>
                  <a:schemeClr val="dk2"/>
                </a:solidFill>
              </a:rPr>
              <a:t>Bias, Ethics, Privacy</a:t>
            </a:r>
            <a:endParaRPr>
              <a:solidFill>
                <a:schemeClr val="dk2"/>
              </a:solidFill>
            </a:endParaRPr>
          </a:p>
        </p:txBody>
      </p:sp>
      <p:sp>
        <p:nvSpPr>
          <p:cNvPr id="491" name="Google Shape;491;p8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Homework:</a:t>
            </a:r>
            <a:endParaRPr b="1">
              <a:solidFill>
                <a:schemeClr val="dk2"/>
              </a:solidFill>
            </a:endParaRPr>
          </a:p>
          <a:p>
            <a:pPr indent="0" lvl="0" marL="0" rtl="0" algn="l">
              <a:spcBef>
                <a:spcPts val="1600"/>
              </a:spcBef>
              <a:spcAft>
                <a:spcPts val="0"/>
              </a:spcAft>
              <a:buNone/>
            </a:pPr>
            <a:r>
              <a:rPr lang="en">
                <a:solidFill>
                  <a:schemeClr val="accent5"/>
                </a:solidFill>
              </a:rPr>
              <a:t>‘The End of Privacy as we Know It?’</a:t>
            </a:r>
            <a:endParaRPr>
              <a:solidFill>
                <a:schemeClr val="accent5"/>
              </a:solidFill>
            </a:endParaRPr>
          </a:p>
          <a:p>
            <a:pPr indent="0" lvl="0" marL="0" rtl="0" algn="r">
              <a:spcBef>
                <a:spcPts val="1600"/>
              </a:spcBef>
              <a:spcAft>
                <a:spcPts val="0"/>
              </a:spcAft>
              <a:buNone/>
            </a:pPr>
            <a:r>
              <a:rPr lang="en"/>
              <a:t>10 Feb 2020, The New York Times</a:t>
            </a:r>
            <a:endParaRPr/>
          </a:p>
          <a:p>
            <a:pPr indent="0" lvl="0" marL="0" rtl="0" algn="r">
              <a:spcBef>
                <a:spcPts val="0"/>
              </a:spcBef>
              <a:spcAft>
                <a:spcPts val="0"/>
              </a:spcAft>
              <a:buNone/>
            </a:pPr>
            <a:r>
              <a:rPr lang="en"/>
              <a:t>30 minute podcast from ‘The Daily’</a:t>
            </a:r>
            <a:endParaRPr/>
          </a:p>
          <a:p>
            <a:pPr indent="0" lvl="0" marL="0" rtl="0" algn="l">
              <a:spcBef>
                <a:spcPts val="1600"/>
              </a:spcBef>
              <a:spcAft>
                <a:spcPts val="0"/>
              </a:spcAft>
              <a:buNone/>
            </a:pPr>
            <a:r>
              <a:rPr lang="en"/>
              <a:t>Available from: </a:t>
            </a:r>
            <a:r>
              <a:rPr lang="en" sz="1500" u="sng">
                <a:solidFill>
                  <a:srgbClr val="FF00FF"/>
                </a:solidFill>
                <a:latin typeface="Consolas"/>
                <a:ea typeface="Consolas"/>
                <a:cs typeface="Consolas"/>
                <a:sym typeface="Consolas"/>
                <a:hlinkClick r:id="rId3">
                  <a:extLst>
                    <a:ext uri="{A12FA001-AC4F-418D-AE19-62706E023703}">
                      <ahyp:hlinkClr val="tx"/>
                    </a:ext>
                  </a:extLst>
                </a:hlinkClick>
              </a:rPr>
              <a:t>https://nyti.ms/33fTv48</a:t>
            </a:r>
            <a:r>
              <a:rPr lang="en" sz="1500">
                <a:solidFill>
                  <a:srgbClr val="FF00FF"/>
                </a:solidFill>
                <a:latin typeface="Consolas"/>
                <a:ea typeface="Consolas"/>
                <a:cs typeface="Consolas"/>
                <a:sym typeface="Consolas"/>
              </a:rPr>
              <a:t> </a:t>
            </a:r>
            <a:endParaRPr sz="1500">
              <a:solidFill>
                <a:srgbClr val="FF00FF"/>
              </a:solidFill>
              <a:latin typeface="Consolas"/>
              <a:ea typeface="Consolas"/>
              <a:cs typeface="Consolas"/>
              <a:sym typeface="Consolas"/>
            </a:endParaRPr>
          </a:p>
          <a:p>
            <a:pPr indent="0" lvl="0" marL="0" rtl="0" algn="l">
              <a:spcBef>
                <a:spcPts val="1600"/>
              </a:spcBef>
              <a:spcAft>
                <a:spcPts val="0"/>
              </a:spcAft>
              <a:buNone/>
            </a:pPr>
            <a:r>
              <a:rPr lang="en" sz="1500"/>
              <a:t>(Also available on: Spotify, </a:t>
            </a:r>
            <a:endParaRPr sz="1500"/>
          </a:p>
          <a:p>
            <a:pPr indent="0" lvl="0" marL="0" rtl="0" algn="l">
              <a:spcBef>
                <a:spcPts val="0"/>
              </a:spcBef>
              <a:spcAft>
                <a:spcPts val="0"/>
              </a:spcAft>
              <a:buNone/>
            </a:pPr>
            <a:r>
              <a:rPr lang="en" sz="1500"/>
              <a:t>PocketCast, Apple Podcasts, </a:t>
            </a:r>
            <a:endParaRPr sz="1500"/>
          </a:p>
          <a:p>
            <a:pPr indent="0" lvl="0" marL="0" rtl="0" algn="l">
              <a:spcBef>
                <a:spcPts val="0"/>
              </a:spcBef>
              <a:spcAft>
                <a:spcPts val="0"/>
              </a:spcAft>
              <a:buNone/>
            </a:pPr>
            <a:r>
              <a:rPr lang="en" sz="1500"/>
              <a:t>Google Podcasts, etc.)</a:t>
            </a:r>
            <a:endParaRPr sz="1500"/>
          </a:p>
          <a:p>
            <a:pPr indent="0" lvl="0" marL="0" rtl="0" algn="l">
              <a:spcBef>
                <a:spcPts val="1000"/>
              </a:spcBef>
              <a:spcAft>
                <a:spcPts val="0"/>
              </a:spcAft>
              <a:buNone/>
            </a:pPr>
            <a:r>
              <a:rPr lang="en" sz="1500"/>
              <a:t>Transcript also available via link above</a:t>
            </a:r>
            <a:endParaRPr sz="1500"/>
          </a:p>
        </p:txBody>
      </p:sp>
      <p:sp>
        <p:nvSpPr>
          <p:cNvPr id="492" name="Google Shape;492;p80"/>
          <p:cNvSpPr txBox="1"/>
          <p:nvPr>
            <p:ph idx="4294967295"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Guest Speaker: </a:t>
            </a:r>
            <a:endParaRPr b="1">
              <a:solidFill>
                <a:schemeClr val="dk2"/>
              </a:solidFill>
            </a:endParaRPr>
          </a:p>
          <a:p>
            <a:pPr indent="0" lvl="0" marL="0" rtl="0" algn="l">
              <a:spcBef>
                <a:spcPts val="1600"/>
              </a:spcBef>
              <a:spcAft>
                <a:spcPts val="1600"/>
              </a:spcAft>
              <a:buNone/>
            </a:pPr>
            <a:r>
              <a:rPr lang="en"/>
              <a:t>Jef Ausloos, University of Amsterdam</a:t>
            </a:r>
            <a:endParaRPr/>
          </a:p>
        </p:txBody>
      </p:sp>
      <p:pic>
        <p:nvPicPr>
          <p:cNvPr id="493" name="Google Shape;493;p80"/>
          <p:cNvPicPr preferRelativeResize="0"/>
          <p:nvPr/>
        </p:nvPicPr>
        <p:blipFill>
          <a:blip r:embed="rId4">
            <a:alphaModFix/>
          </a:blip>
          <a:stretch>
            <a:fillRect/>
          </a:stretch>
        </p:blipFill>
        <p:spPr>
          <a:xfrm>
            <a:off x="6878525" y="2499375"/>
            <a:ext cx="1418363" cy="2143124"/>
          </a:xfrm>
          <a:prstGeom prst="rect">
            <a:avLst/>
          </a:prstGeom>
          <a:noFill/>
          <a:ln>
            <a:noFill/>
          </a:ln>
        </p:spPr>
      </p:pic>
      <p:pic>
        <p:nvPicPr>
          <p:cNvPr id="494" name="Google Shape;494;p80"/>
          <p:cNvPicPr preferRelativeResize="0"/>
          <p:nvPr/>
        </p:nvPicPr>
        <p:blipFill rotWithShape="1">
          <a:blip r:embed="rId5">
            <a:alphaModFix/>
          </a:blip>
          <a:srcRect b="0" l="13249" r="20569" t="0"/>
          <a:stretch/>
        </p:blipFill>
        <p:spPr>
          <a:xfrm>
            <a:off x="5110496" y="2499375"/>
            <a:ext cx="1418375" cy="2143125"/>
          </a:xfrm>
          <a:prstGeom prst="rect">
            <a:avLst/>
          </a:prstGeom>
          <a:noFill/>
          <a:ln>
            <a:noFill/>
          </a:ln>
        </p:spPr>
      </p:pic>
      <p:pic>
        <p:nvPicPr>
          <p:cNvPr id="495" name="Google Shape;495;p80"/>
          <p:cNvPicPr preferRelativeResize="0"/>
          <p:nvPr/>
        </p:nvPicPr>
        <p:blipFill>
          <a:blip r:embed="rId6">
            <a:alphaModFix/>
          </a:blip>
          <a:stretch>
            <a:fillRect/>
          </a:stretch>
        </p:blipFill>
        <p:spPr>
          <a:xfrm>
            <a:off x="2893225" y="3224125"/>
            <a:ext cx="1418377" cy="141837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501" name="Google Shape;501;p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355600" rtl="0" algn="l">
              <a:lnSpc>
                <a:spcPct val="115000"/>
              </a:lnSpc>
              <a:spcBef>
                <a:spcPts val="0"/>
              </a:spcBef>
              <a:spcAft>
                <a:spcPts val="0"/>
              </a:spcAft>
              <a:buNone/>
            </a:pPr>
            <a:r>
              <a:rPr lang="en" sz="1300">
                <a:solidFill>
                  <a:srgbClr val="000000"/>
                </a:solidFill>
                <a:latin typeface="Calibri"/>
                <a:ea typeface="Calibri"/>
                <a:cs typeface="Calibri"/>
                <a:sym typeface="Calibri"/>
              </a:rPr>
              <a:t>Eder, Maciej, Jan Rybicki, and Mike Kestemont. “Stylometry with R: A Package for Computational Text Analysis.” </a:t>
            </a:r>
            <a:r>
              <a:rPr i="1" lang="en" sz="1300">
                <a:solidFill>
                  <a:srgbClr val="000000"/>
                </a:solidFill>
                <a:latin typeface="Calibri"/>
                <a:ea typeface="Calibri"/>
                <a:cs typeface="Calibri"/>
                <a:sym typeface="Calibri"/>
              </a:rPr>
              <a:t>The R Journal</a:t>
            </a:r>
            <a:r>
              <a:rPr lang="en" sz="1300">
                <a:solidFill>
                  <a:srgbClr val="000000"/>
                </a:solidFill>
                <a:latin typeface="Calibri"/>
                <a:ea typeface="Calibri"/>
                <a:cs typeface="Calibri"/>
                <a:sym typeface="Calibri"/>
              </a:rPr>
              <a:t> 8, no. 1 (2016).</a:t>
            </a:r>
            <a:endParaRPr sz="1300">
              <a:solidFill>
                <a:srgbClr val="000000"/>
              </a:solidFill>
              <a:latin typeface="Calibri"/>
              <a:ea typeface="Calibri"/>
              <a:cs typeface="Calibri"/>
              <a:sym typeface="Calibri"/>
            </a:endParaRPr>
          </a:p>
          <a:p>
            <a:pPr indent="-304800" lvl="0" marL="355600" rtl="0" algn="l">
              <a:lnSpc>
                <a:spcPct val="115000"/>
              </a:lnSpc>
              <a:spcBef>
                <a:spcPts val="1000"/>
              </a:spcBef>
              <a:spcAft>
                <a:spcPts val="0"/>
              </a:spcAft>
              <a:buNone/>
            </a:pPr>
            <a:r>
              <a:rPr lang="en" sz="1300">
                <a:solidFill>
                  <a:srgbClr val="000000"/>
                </a:solidFill>
                <a:latin typeface="Calibri"/>
                <a:ea typeface="Calibri"/>
                <a:cs typeface="Calibri"/>
                <a:sym typeface="Calibri"/>
              </a:rPr>
              <a:t>Jockers, Matthew L. </a:t>
            </a:r>
            <a:r>
              <a:rPr i="1" lang="en" sz="1300">
                <a:solidFill>
                  <a:srgbClr val="000000"/>
                </a:solidFill>
                <a:latin typeface="Calibri"/>
                <a:ea typeface="Calibri"/>
                <a:cs typeface="Calibri"/>
                <a:sym typeface="Calibri"/>
              </a:rPr>
              <a:t>Macroanalysis: Digital Methods and Literary History</a:t>
            </a:r>
            <a:r>
              <a:rPr lang="en" sz="1300">
                <a:solidFill>
                  <a:srgbClr val="000000"/>
                </a:solidFill>
                <a:latin typeface="Calibri"/>
                <a:ea typeface="Calibri"/>
                <a:cs typeface="Calibri"/>
                <a:sym typeface="Calibri"/>
              </a:rPr>
              <a:t>. University of Illinois Press, 2013.</a:t>
            </a:r>
            <a:endParaRPr sz="1300">
              <a:solidFill>
                <a:srgbClr val="000000"/>
              </a:solidFill>
              <a:latin typeface="Calibri"/>
              <a:ea typeface="Calibri"/>
              <a:cs typeface="Calibri"/>
              <a:sym typeface="Calibri"/>
            </a:endParaRPr>
          </a:p>
          <a:p>
            <a:pPr indent="-304800" lvl="0" marL="355600" rtl="0" algn="l">
              <a:lnSpc>
                <a:spcPct val="115000"/>
              </a:lnSpc>
              <a:spcBef>
                <a:spcPts val="1000"/>
              </a:spcBef>
              <a:spcAft>
                <a:spcPts val="0"/>
              </a:spcAft>
              <a:buNone/>
            </a:pPr>
            <a:r>
              <a:rPr lang="en" sz="1300">
                <a:solidFill>
                  <a:srgbClr val="000000"/>
                </a:solidFill>
                <a:latin typeface="Calibri"/>
                <a:ea typeface="Calibri"/>
                <a:cs typeface="Calibri"/>
                <a:sym typeface="Calibri"/>
              </a:rPr>
              <a:t>Jockers, Matthew L., and David Mimno. “Significant Themes in 19th-Century Literature.” </a:t>
            </a:r>
            <a:r>
              <a:rPr i="1" lang="en" sz="1300">
                <a:solidFill>
                  <a:srgbClr val="000000"/>
                </a:solidFill>
                <a:latin typeface="Calibri"/>
                <a:ea typeface="Calibri"/>
                <a:cs typeface="Calibri"/>
                <a:sym typeface="Calibri"/>
              </a:rPr>
              <a:t>Poetics</a:t>
            </a:r>
            <a:r>
              <a:rPr lang="en" sz="1300">
                <a:solidFill>
                  <a:srgbClr val="000000"/>
                </a:solidFill>
                <a:latin typeface="Calibri"/>
                <a:ea typeface="Calibri"/>
                <a:cs typeface="Calibri"/>
                <a:sym typeface="Calibri"/>
              </a:rPr>
              <a:t> 41, no. 6 (2013): 750–769.</a:t>
            </a:r>
            <a:endParaRPr sz="1300">
              <a:solidFill>
                <a:srgbClr val="000000"/>
              </a:solidFill>
              <a:latin typeface="Calibri"/>
              <a:ea typeface="Calibri"/>
              <a:cs typeface="Calibri"/>
              <a:sym typeface="Calibri"/>
            </a:endParaRPr>
          </a:p>
          <a:p>
            <a:pPr indent="-304800" lvl="0" marL="355600" rtl="0" algn="l">
              <a:lnSpc>
                <a:spcPct val="115000"/>
              </a:lnSpc>
              <a:spcBef>
                <a:spcPts val="1000"/>
              </a:spcBef>
              <a:spcAft>
                <a:spcPts val="0"/>
              </a:spcAft>
              <a:buNone/>
            </a:pPr>
            <a:r>
              <a:rPr lang="en" sz="1300">
                <a:solidFill>
                  <a:srgbClr val="000000"/>
                </a:solidFill>
                <a:latin typeface="Calibri"/>
                <a:ea typeface="Calibri"/>
                <a:cs typeface="Calibri"/>
                <a:sym typeface="Calibri"/>
              </a:rPr>
              <a:t>McCarty, Wilard. “Modeling: A Study in Words and Meanings.” In </a:t>
            </a:r>
            <a:r>
              <a:rPr i="1" lang="en" sz="1300">
                <a:solidFill>
                  <a:srgbClr val="000000"/>
                </a:solidFill>
                <a:latin typeface="Calibri"/>
                <a:ea typeface="Calibri"/>
                <a:cs typeface="Calibri"/>
                <a:sym typeface="Calibri"/>
              </a:rPr>
              <a:t>Companion to Digital Humanities (Blackwell Companions to Literature and Culture)</a:t>
            </a:r>
            <a:r>
              <a:rPr lang="en" sz="1300">
                <a:solidFill>
                  <a:srgbClr val="000000"/>
                </a:solidFill>
                <a:latin typeface="Calibri"/>
                <a:ea typeface="Calibri"/>
                <a:cs typeface="Calibri"/>
                <a:sym typeface="Calibri"/>
              </a:rPr>
              <a:t>, edited by Susan Schreibman, Ray Siemens, and John Unsworth, Hardcover., 254–70. Blackwell Companions to Literature and Culture. Oxford: Blackwell Publishing Professional, 2004. </a:t>
            </a:r>
            <a:r>
              <a:rPr lang="en" sz="1300" u="sng">
                <a:solidFill>
                  <a:srgbClr val="954F72"/>
                </a:solidFill>
                <a:latin typeface="Calibri"/>
                <a:ea typeface="Calibri"/>
                <a:cs typeface="Calibri"/>
                <a:sym typeface="Calibri"/>
                <a:hlinkClick r:id="rId3">
                  <a:extLst>
                    <a:ext uri="{A12FA001-AC4F-418D-AE19-62706E023703}">
                      <ahyp:hlinkClr val="tx"/>
                    </a:ext>
                  </a:extLst>
                </a:hlinkClick>
              </a:rPr>
              <a:t>http://www.digitalhumanities.org/companion/</a:t>
            </a:r>
            <a:r>
              <a:rPr lang="en" sz="1300">
                <a:solidFill>
                  <a:srgbClr val="000000"/>
                </a:solidFill>
                <a:latin typeface="Calibri"/>
                <a:ea typeface="Calibri"/>
                <a:cs typeface="Calibri"/>
                <a:sym typeface="Calibri"/>
              </a:rPr>
              <a:t>. </a:t>
            </a:r>
            <a:endParaRPr sz="1300">
              <a:solidFill>
                <a:srgbClr val="000000"/>
              </a:solidFill>
              <a:latin typeface="Calibri"/>
              <a:ea typeface="Calibri"/>
              <a:cs typeface="Calibri"/>
              <a:sym typeface="Calibri"/>
            </a:endParaRPr>
          </a:p>
          <a:p>
            <a:pPr indent="-304800" lvl="0" marL="355600" rtl="0" algn="l">
              <a:lnSpc>
                <a:spcPct val="115000"/>
              </a:lnSpc>
              <a:spcBef>
                <a:spcPts val="1000"/>
              </a:spcBef>
              <a:spcAft>
                <a:spcPts val="0"/>
              </a:spcAft>
              <a:buNone/>
            </a:pPr>
            <a:r>
              <a:rPr lang="en" sz="1300">
                <a:solidFill>
                  <a:srgbClr val="000000"/>
                </a:solidFill>
                <a:latin typeface="Calibri"/>
                <a:ea typeface="Calibri"/>
                <a:cs typeface="Calibri"/>
                <a:sym typeface="Calibri"/>
              </a:rPr>
              <a:t>Minsky, Marvin. “Matter, Mind and Models,” March 1, 1965. </a:t>
            </a:r>
            <a:r>
              <a:rPr lang="en" sz="1300" u="sng">
                <a:solidFill>
                  <a:srgbClr val="954F72"/>
                </a:solidFill>
                <a:latin typeface="Calibri"/>
                <a:ea typeface="Calibri"/>
                <a:cs typeface="Calibri"/>
                <a:sym typeface="Calibri"/>
                <a:hlinkClick r:id="rId4">
                  <a:extLst>
                    <a:ext uri="{A12FA001-AC4F-418D-AE19-62706E023703}">
                      <ahyp:hlinkClr val="tx"/>
                    </a:ext>
                  </a:extLst>
                </a:hlinkClick>
              </a:rPr>
              <a:t>https://dspace.mit.edu/handle/1721.1/6119</a:t>
            </a:r>
            <a:r>
              <a:rPr lang="en" sz="1300">
                <a:solidFill>
                  <a:srgbClr val="000000"/>
                </a:solidFill>
                <a:latin typeface="Calibri"/>
                <a:ea typeface="Calibri"/>
                <a:cs typeface="Calibri"/>
                <a:sym typeface="Calibri"/>
              </a:rPr>
              <a:t>. </a:t>
            </a:r>
            <a:endParaRPr sz="1300">
              <a:solidFill>
                <a:srgbClr val="000000"/>
              </a:solidFill>
              <a:latin typeface="Calibri"/>
              <a:ea typeface="Calibri"/>
              <a:cs typeface="Calibri"/>
              <a:sym typeface="Calibri"/>
            </a:endParaRPr>
          </a:p>
          <a:p>
            <a:pPr indent="-304800" lvl="0" marL="355600" rtl="0" algn="l">
              <a:lnSpc>
                <a:spcPct val="115000"/>
              </a:lnSpc>
              <a:spcBef>
                <a:spcPts val="1000"/>
              </a:spcBef>
              <a:spcAft>
                <a:spcPts val="0"/>
              </a:spcAft>
              <a:buNone/>
            </a:pPr>
            <a:r>
              <a:rPr lang="en" sz="1300">
                <a:solidFill>
                  <a:srgbClr val="000000"/>
                </a:solidFill>
                <a:latin typeface="Calibri"/>
                <a:ea typeface="Calibri"/>
                <a:cs typeface="Calibri"/>
                <a:sym typeface="Calibri"/>
              </a:rPr>
              <a:t>Nelson, Theodor. “Getting It Out of Our System.” In </a:t>
            </a:r>
            <a:r>
              <a:rPr i="1" lang="en" sz="1300">
                <a:solidFill>
                  <a:srgbClr val="000000"/>
                </a:solidFill>
                <a:latin typeface="Calibri"/>
                <a:ea typeface="Calibri"/>
                <a:cs typeface="Calibri"/>
                <a:sym typeface="Calibri"/>
              </a:rPr>
              <a:t>Information Retrieval, A Critical Review</a:t>
            </a:r>
            <a:r>
              <a:rPr lang="en" sz="1300">
                <a:solidFill>
                  <a:srgbClr val="000000"/>
                </a:solidFill>
                <a:latin typeface="Calibri"/>
                <a:ea typeface="Calibri"/>
                <a:cs typeface="Calibri"/>
                <a:sym typeface="Calibri"/>
              </a:rPr>
              <a:t>, edited by George Schecter, 191–210. Washington: Thompson Books, 1967. </a:t>
            </a:r>
            <a:endParaRPr sz="1300">
              <a:solidFill>
                <a:srgbClr val="000000"/>
              </a:solidFill>
              <a:latin typeface="Calibri"/>
              <a:ea typeface="Calibri"/>
              <a:cs typeface="Calibri"/>
              <a:sym typeface="Calibri"/>
            </a:endParaRPr>
          </a:p>
          <a:p>
            <a:pPr indent="-304800" lvl="0" marL="355600" rtl="0" algn="l">
              <a:lnSpc>
                <a:spcPct val="115000"/>
              </a:lnSpc>
              <a:spcBef>
                <a:spcPts val="1000"/>
              </a:spcBef>
              <a:spcAft>
                <a:spcPts val="0"/>
              </a:spcAft>
              <a:buNone/>
            </a:pPr>
            <a:r>
              <a:rPr lang="en" sz="1300">
                <a:solidFill>
                  <a:srgbClr val="000000"/>
                </a:solidFill>
                <a:latin typeface="Calibri"/>
                <a:ea typeface="Calibri"/>
                <a:cs typeface="Calibri"/>
                <a:sym typeface="Calibri"/>
              </a:rPr>
              <a:t>Sahle, Patrick. “A Catalog of Digital Scholarly Editions.” digitale edition, 2008. </a:t>
            </a:r>
            <a:r>
              <a:rPr lang="en" sz="1300" u="sng">
                <a:solidFill>
                  <a:srgbClr val="954F72"/>
                </a:solidFill>
                <a:latin typeface="Calibri"/>
                <a:ea typeface="Calibri"/>
                <a:cs typeface="Calibri"/>
                <a:sym typeface="Calibri"/>
                <a:hlinkClick r:id="rId5">
                  <a:extLst>
                    <a:ext uri="{A12FA001-AC4F-418D-AE19-62706E023703}">
                      <ahyp:hlinkClr val="tx"/>
                    </a:ext>
                  </a:extLst>
                </a:hlinkClick>
              </a:rPr>
              <a:t>http://www.digitale-edition.de</a:t>
            </a:r>
            <a:r>
              <a:rPr lang="en" sz="1300">
                <a:solidFill>
                  <a:srgbClr val="000000"/>
                </a:solidFill>
                <a:latin typeface="Calibri"/>
                <a:ea typeface="Calibri"/>
                <a:cs typeface="Calibri"/>
                <a:sym typeface="Calibri"/>
              </a:rPr>
              <a:t>.</a:t>
            </a:r>
            <a:endParaRPr sz="1300">
              <a:solidFill>
                <a:srgbClr val="000000"/>
              </a:solidFill>
              <a:latin typeface="Calibri"/>
              <a:ea typeface="Calibri"/>
              <a:cs typeface="Calibri"/>
              <a:sym typeface="Calibri"/>
            </a:endParaRPr>
          </a:p>
          <a:p>
            <a:pPr indent="0" lvl="0" marL="0" rtl="0" algn="l">
              <a:lnSpc>
                <a:spcPct val="115000"/>
              </a:lnSpc>
              <a:spcBef>
                <a:spcPts val="1000"/>
              </a:spcBef>
              <a:spcAft>
                <a:spcPts val="1000"/>
              </a:spcAft>
              <a:buNone/>
            </a:pPr>
            <a:r>
              <a:t/>
            </a:r>
            <a:endParaRPr sz="1300">
              <a:solidFill>
                <a:srgbClr val="000000"/>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05" name="Shape 505"/>
        <p:cNvGrpSpPr/>
        <p:nvPr/>
      </p:nvGrpSpPr>
      <p:grpSpPr>
        <a:xfrm>
          <a:off x="0" y="0"/>
          <a:ext cx="0" cy="0"/>
          <a:chOff x="0" y="0"/>
          <a:chExt cx="0" cy="0"/>
        </a:xfrm>
      </p:grpSpPr>
      <p:sp>
        <p:nvSpPr>
          <p:cNvPr id="506" name="Google Shape;506;p82"/>
          <p:cNvSpPr txBox="1"/>
          <p:nvPr>
            <p:ph type="title"/>
          </p:nvPr>
        </p:nvSpPr>
        <p:spPr>
          <a:xfrm>
            <a:off x="471900" y="7387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Credits &amp; License</a:t>
            </a:r>
            <a:endParaRPr>
              <a:solidFill>
                <a:schemeClr val="lt1"/>
              </a:solidFill>
            </a:endParaRPr>
          </a:p>
        </p:txBody>
      </p:sp>
      <p:sp>
        <p:nvSpPr>
          <p:cNvPr id="507" name="Google Shape;507;p82"/>
          <p:cNvSpPr txBox="1"/>
          <p:nvPr>
            <p:ph idx="4294967295" type="body"/>
          </p:nvPr>
        </p:nvSpPr>
        <p:spPr>
          <a:xfrm>
            <a:off x="471900" y="1614275"/>
            <a:ext cx="8222100" cy="271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rgbClr val="000000"/>
                </a:solidFill>
              </a:rPr>
              <a:t>These slides were designed by Wout Dillen, as part of his class on ‘Concepts in Digital Literary Studies’, that was part of the Bootcamp course in the University of Antwerp’s MA in Digital Text Analysis at the Facultly of Arts. This class took place on Wednesday 30 September 2020. </a:t>
            </a:r>
            <a:r>
              <a:rPr lang="en" sz="1400">
                <a:solidFill>
                  <a:srgbClr val="000000"/>
                </a:solidFill>
              </a:rPr>
              <a:t>Wout currently works as a postdoctoral researcher at the University of Antwerp, where he coordinates the Antwerp part of the CLARIAH-VL project that has supported the work leading up to this class. </a:t>
            </a:r>
            <a:endParaRPr sz="1400">
              <a:solidFill>
                <a:srgbClr val="000000"/>
              </a:solidFill>
            </a:endParaRPr>
          </a:p>
          <a:p>
            <a:pPr indent="0" lvl="0" marL="0" rtl="0" algn="just">
              <a:spcBef>
                <a:spcPts val="1600"/>
              </a:spcBef>
              <a:spcAft>
                <a:spcPts val="0"/>
              </a:spcAft>
              <a:buNone/>
            </a:pPr>
            <a:r>
              <a:rPr lang="en" sz="1400">
                <a:solidFill>
                  <a:srgbClr val="000000"/>
                </a:solidFill>
              </a:rPr>
              <a:t>This work is licensed under a </a:t>
            </a:r>
            <a:r>
              <a:rPr lang="en" sz="1400" u="sng">
                <a:solidFill>
                  <a:srgbClr val="000000"/>
                </a:solidFill>
                <a:hlinkClick r:id="rId3">
                  <a:extLst>
                    <a:ext uri="{A12FA001-AC4F-418D-AE19-62706E023703}">
                      <ahyp:hlinkClr val="tx"/>
                    </a:ext>
                  </a:extLst>
                </a:hlinkClick>
              </a:rPr>
              <a:t>Creative Commons Attribution 4.0 International Public License</a:t>
            </a:r>
            <a:r>
              <a:rPr lang="en" sz="1400">
                <a:solidFill>
                  <a:srgbClr val="000000"/>
                </a:solidFill>
              </a:rPr>
              <a:t>. All works of other authors cited, linked, and referred to here are their intellectual property and are used for academic purposes only. </a:t>
            </a:r>
            <a:endParaRPr sz="1400">
              <a:solidFill>
                <a:srgbClr val="000000"/>
              </a:solidFill>
            </a:endParaRPr>
          </a:p>
          <a:p>
            <a:pPr indent="0" lvl="0" marL="0" rtl="0" algn="just">
              <a:spcBef>
                <a:spcPts val="1600"/>
              </a:spcBef>
              <a:spcAft>
                <a:spcPts val="1600"/>
              </a:spcAft>
              <a:buNone/>
            </a:pPr>
            <a:r>
              <a:t/>
            </a:r>
            <a:endParaRPr sz="1400">
              <a:solidFill>
                <a:srgbClr val="000000"/>
              </a:solidFill>
            </a:endParaRPr>
          </a:p>
        </p:txBody>
      </p:sp>
      <p:pic>
        <p:nvPicPr>
          <p:cNvPr id="508" name="Google Shape;508;p82"/>
          <p:cNvPicPr preferRelativeResize="0"/>
          <p:nvPr/>
        </p:nvPicPr>
        <p:blipFill>
          <a:blip r:embed="rId4">
            <a:alphaModFix/>
          </a:blip>
          <a:stretch>
            <a:fillRect/>
          </a:stretch>
        </p:blipFill>
        <p:spPr>
          <a:xfrm>
            <a:off x="6070575" y="4223825"/>
            <a:ext cx="2623417" cy="779250"/>
          </a:xfrm>
          <a:prstGeom prst="rect">
            <a:avLst/>
          </a:prstGeom>
          <a:noFill/>
          <a:ln>
            <a:noFill/>
          </a:ln>
        </p:spPr>
      </p:pic>
      <p:pic>
        <p:nvPicPr>
          <p:cNvPr id="509" name="Google Shape;509;p82"/>
          <p:cNvPicPr preferRelativeResize="0"/>
          <p:nvPr/>
        </p:nvPicPr>
        <p:blipFill>
          <a:blip r:embed="rId5">
            <a:alphaModFix/>
          </a:blip>
          <a:stretch>
            <a:fillRect/>
          </a:stretch>
        </p:blipFill>
        <p:spPr>
          <a:xfrm>
            <a:off x="471901" y="4249138"/>
            <a:ext cx="2066990" cy="728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Digital Humanities?</a:t>
            </a:r>
            <a:endParaRPr/>
          </a:p>
        </p:txBody>
      </p:sp>
      <p:sp>
        <p:nvSpPr>
          <p:cNvPr id="100" name="Google Shape;100;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155CC"/>
                </a:solidFill>
              </a:rPr>
              <a:t>Exercise: </a:t>
            </a:r>
            <a:endParaRPr b="1">
              <a:solidFill>
                <a:srgbClr val="1155CC"/>
              </a:solidFill>
            </a:endParaRPr>
          </a:p>
          <a:p>
            <a:pPr indent="0" lvl="0" marL="0" rtl="0" algn="l">
              <a:spcBef>
                <a:spcPts val="1600"/>
              </a:spcBef>
              <a:spcAft>
                <a:spcPts val="0"/>
              </a:spcAft>
              <a:buNone/>
            </a:pPr>
            <a:r>
              <a:t/>
            </a:r>
            <a:endParaRPr b="1">
              <a:solidFill>
                <a:srgbClr val="1155CC"/>
              </a:solidFill>
            </a:endParaRPr>
          </a:p>
          <a:p>
            <a:pPr indent="0" lvl="0" marL="0" rtl="0" algn="l">
              <a:spcBef>
                <a:spcPts val="1600"/>
              </a:spcBef>
              <a:spcAft>
                <a:spcPts val="0"/>
              </a:spcAft>
              <a:buNone/>
            </a:pPr>
            <a:r>
              <a:rPr lang="en"/>
              <a:t>Surf to </a:t>
            </a:r>
            <a:r>
              <a:rPr lang="en" u="sng">
                <a:solidFill>
                  <a:srgbClr val="FF00FF"/>
                </a:solidFill>
                <a:hlinkClick r:id="rId3">
                  <a:extLst>
                    <a:ext uri="{A12FA001-AC4F-418D-AE19-62706E023703}">
                      <ahyp:hlinkClr val="tx"/>
                    </a:ext>
                  </a:extLst>
                </a:hlinkClick>
              </a:rPr>
              <a:t>whatisdigitalhumanities.com</a:t>
            </a:r>
            <a:r>
              <a:rPr lang="en"/>
              <a:t> and randomly read some of the definitions on there, refreshing the page to move on to the next one. If you find particularly good, funny, or bad definitions, note them down. We’ll discuss what you found and how you experienced them in class afterwards.</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b="1" lang="en">
                <a:solidFill>
                  <a:srgbClr val="1155CC"/>
                </a:solidFill>
              </a:rPr>
              <a:t>Are there any patterns you discover in your reading? Things that keep coming back? Things that a lot of people seem to find important? Or difficult?</a:t>
            </a:r>
            <a:endParaRPr b="1">
              <a:solidFill>
                <a:srgbClr val="1155C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Digital Humanities?</a:t>
            </a:r>
            <a:endParaRPr/>
          </a:p>
        </p:txBody>
      </p:sp>
      <p:sp>
        <p:nvSpPr>
          <p:cNvPr id="106" name="Google Shape;106;p21"/>
          <p:cNvSpPr txBox="1"/>
          <p:nvPr>
            <p:ph idx="1" type="body"/>
          </p:nvPr>
        </p:nvSpPr>
        <p:spPr>
          <a:xfrm>
            <a:off x="1079200" y="1596825"/>
            <a:ext cx="7753200" cy="2972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i="1" lang="en" sz="1400">
                <a:solidFill>
                  <a:srgbClr val="000000"/>
                </a:solidFill>
              </a:rPr>
              <a:t>DH is the use of digital resources to mediate what it means to be human.</a:t>
            </a:r>
            <a:endParaRPr i="1" sz="1400">
              <a:solidFill>
                <a:srgbClr val="000000"/>
              </a:solidFill>
            </a:endParaRPr>
          </a:p>
          <a:p>
            <a:pPr indent="0" lvl="0" marL="0" rtl="0" algn="r">
              <a:spcBef>
                <a:spcPts val="0"/>
              </a:spcBef>
              <a:spcAft>
                <a:spcPts val="0"/>
              </a:spcAft>
              <a:buNone/>
            </a:pPr>
            <a:r>
              <a:rPr lang="en" sz="1400"/>
              <a:t>Lisa Rhody (2012)</a:t>
            </a:r>
            <a:endParaRPr sz="1400"/>
          </a:p>
          <a:p>
            <a:pPr indent="0" lvl="0" marL="0" rtl="0" algn="l">
              <a:spcBef>
                <a:spcPts val="1000"/>
              </a:spcBef>
              <a:spcAft>
                <a:spcPts val="0"/>
              </a:spcAft>
              <a:buNone/>
            </a:pPr>
            <a:r>
              <a:rPr i="1" lang="en" sz="1400">
                <a:solidFill>
                  <a:srgbClr val="000000"/>
                </a:solidFill>
              </a:rPr>
              <a:t>Taking people to bits.</a:t>
            </a:r>
            <a:endParaRPr i="1" sz="1400">
              <a:solidFill>
                <a:srgbClr val="000000"/>
              </a:solidFill>
            </a:endParaRPr>
          </a:p>
          <a:p>
            <a:pPr indent="0" lvl="0" marL="0" rtl="0" algn="r">
              <a:spcBef>
                <a:spcPts val="0"/>
              </a:spcBef>
              <a:spcAft>
                <a:spcPts val="0"/>
              </a:spcAft>
              <a:buNone/>
            </a:pPr>
            <a:r>
              <a:rPr lang="en" sz="1400">
                <a:solidFill>
                  <a:schemeClr val="accent2"/>
                </a:solidFill>
              </a:rPr>
              <a:t>Graeme Earl (2012)</a:t>
            </a:r>
            <a:endParaRPr sz="1400">
              <a:solidFill>
                <a:schemeClr val="accent2"/>
              </a:solidFill>
            </a:endParaRPr>
          </a:p>
          <a:p>
            <a:pPr indent="0" lvl="0" marL="0" rtl="0" algn="l">
              <a:spcBef>
                <a:spcPts val="1000"/>
              </a:spcBef>
              <a:spcAft>
                <a:spcPts val="0"/>
              </a:spcAft>
              <a:buNone/>
            </a:pPr>
            <a:r>
              <a:rPr i="1" lang="en" sz="1400">
                <a:solidFill>
                  <a:srgbClr val="000000"/>
                </a:solidFill>
              </a:rPr>
              <a:t>Ultimately, what sets DH apart from many other humanities fields is its </a:t>
            </a:r>
            <a:r>
              <a:rPr i="1" lang="en" sz="1400">
                <a:solidFill>
                  <a:srgbClr val="000000"/>
                </a:solidFill>
              </a:rPr>
              <a:t>methodological </a:t>
            </a:r>
            <a:r>
              <a:rPr i="1" lang="en" sz="1400">
                <a:solidFill>
                  <a:srgbClr val="000000"/>
                </a:solidFill>
              </a:rPr>
              <a:t>commitment to building things as a way of knowing.</a:t>
            </a:r>
            <a:endParaRPr i="1" sz="1400">
              <a:solidFill>
                <a:srgbClr val="000000"/>
              </a:solidFill>
            </a:endParaRPr>
          </a:p>
          <a:p>
            <a:pPr indent="0" lvl="0" marL="0" rtl="0" algn="r">
              <a:spcBef>
                <a:spcPts val="0"/>
              </a:spcBef>
              <a:spcAft>
                <a:spcPts val="0"/>
              </a:spcAft>
              <a:buNone/>
            </a:pPr>
            <a:r>
              <a:rPr lang="en" sz="1400"/>
              <a:t>Brad Brace (2011)</a:t>
            </a:r>
            <a:endParaRPr sz="1400"/>
          </a:p>
          <a:p>
            <a:pPr indent="0" lvl="0" marL="0" rtl="0" algn="l">
              <a:spcBef>
                <a:spcPts val="1000"/>
              </a:spcBef>
              <a:spcAft>
                <a:spcPts val="0"/>
              </a:spcAft>
              <a:buNone/>
            </a:pPr>
            <a:r>
              <a:rPr i="1" lang="en" sz="1400">
                <a:solidFill>
                  <a:schemeClr val="dk1"/>
                </a:solidFill>
              </a:rPr>
              <a:t>Troubleshooting, troubleshooting, troubleshooting.</a:t>
            </a:r>
            <a:endParaRPr i="1" sz="1400">
              <a:solidFill>
                <a:schemeClr val="dk1"/>
              </a:solidFill>
            </a:endParaRPr>
          </a:p>
          <a:p>
            <a:pPr indent="0" lvl="0" marL="0" rtl="0" algn="r">
              <a:spcBef>
                <a:spcPts val="0"/>
              </a:spcBef>
              <a:spcAft>
                <a:spcPts val="0"/>
              </a:spcAft>
              <a:buNone/>
            </a:pPr>
            <a:r>
              <a:rPr lang="en" sz="1400"/>
              <a:t>Hillary (2014)</a:t>
            </a:r>
            <a:endParaRPr sz="1400"/>
          </a:p>
          <a:p>
            <a:pPr indent="0" lvl="0" marL="0" rtl="0" algn="l">
              <a:spcBef>
                <a:spcPts val="1000"/>
              </a:spcBef>
              <a:spcAft>
                <a:spcPts val="0"/>
              </a:spcAft>
              <a:buNone/>
            </a:pPr>
            <a:r>
              <a:rPr i="1" lang="en" sz="1400">
                <a:solidFill>
                  <a:srgbClr val="000000"/>
                </a:solidFill>
              </a:rPr>
              <a:t>Digital humanities is quilt making.</a:t>
            </a:r>
            <a:endParaRPr i="1" sz="1400">
              <a:solidFill>
                <a:srgbClr val="000000"/>
              </a:solidFill>
            </a:endParaRPr>
          </a:p>
          <a:p>
            <a:pPr indent="0" lvl="0" marL="0" rtl="0" algn="r">
              <a:spcBef>
                <a:spcPts val="0"/>
              </a:spcBef>
              <a:spcAft>
                <a:spcPts val="0"/>
              </a:spcAft>
              <a:buNone/>
            </a:pPr>
            <a:r>
              <a:rPr lang="en" sz="1400"/>
              <a:t>Dean Rehberger (2014)</a:t>
            </a:r>
            <a:endParaRPr sz="1400"/>
          </a:p>
          <a:p>
            <a:pPr indent="0" lvl="0" marL="0" rtl="0" algn="r">
              <a:spcBef>
                <a:spcPts val="0"/>
              </a:spcBef>
              <a:spcAft>
                <a:spcPts val="0"/>
              </a:spcAft>
              <a:buNone/>
            </a:pPr>
            <a:r>
              <a:t/>
            </a:r>
            <a:endParaRPr sz="1400"/>
          </a:p>
        </p:txBody>
      </p:sp>
      <p:sp>
        <p:nvSpPr>
          <p:cNvPr id="107" name="Google Shape;107;p21"/>
          <p:cNvSpPr txBox="1"/>
          <p:nvPr/>
        </p:nvSpPr>
        <p:spPr>
          <a:xfrm>
            <a:off x="328175" y="1154925"/>
            <a:ext cx="85041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Proxima Nova"/>
                <a:ea typeface="Proxima Nova"/>
                <a:cs typeface="Proxima Nova"/>
                <a:sym typeface="Proxima Nova"/>
              </a:rPr>
              <a:t>Some interesting examples:</a:t>
            </a:r>
            <a:endParaRPr b="1" sz="1800">
              <a:solidFill>
                <a:schemeClr val="dk2"/>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0" st="0"/>
                                            </p:txEl>
                                          </p:spTgt>
                                        </p:tgtEl>
                                        <p:attrNameLst>
                                          <p:attrName>style.visibility</p:attrName>
                                        </p:attrNameLst>
                                      </p:cBhvr>
                                      <p:to>
                                        <p:strVal val="visible"/>
                                      </p:to>
                                    </p:set>
                                    <p:animEffect filter="fade" transition="in">
                                      <p:cBhvr>
                                        <p:cTn dur="1000"/>
                                        <p:tgtEl>
                                          <p:spTgt spid="1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1" st="1"/>
                                            </p:txEl>
                                          </p:spTgt>
                                        </p:tgtEl>
                                        <p:attrNameLst>
                                          <p:attrName>style.visibility</p:attrName>
                                        </p:attrNameLst>
                                      </p:cBhvr>
                                      <p:to>
                                        <p:strVal val="visible"/>
                                      </p:to>
                                    </p:set>
                                    <p:animEffect filter="fade" transition="in">
                                      <p:cBhvr>
                                        <p:cTn dur="1000"/>
                                        <p:tgtEl>
                                          <p:spTgt spid="1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2" st="2"/>
                                            </p:txEl>
                                          </p:spTgt>
                                        </p:tgtEl>
                                        <p:attrNameLst>
                                          <p:attrName>style.visibility</p:attrName>
                                        </p:attrNameLst>
                                      </p:cBhvr>
                                      <p:to>
                                        <p:strVal val="visible"/>
                                      </p:to>
                                    </p:set>
                                    <p:animEffect filter="fade" transition="in">
                                      <p:cBhvr>
                                        <p:cTn dur="1000"/>
                                        <p:tgtEl>
                                          <p:spTgt spid="1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3" st="3"/>
                                            </p:txEl>
                                          </p:spTgt>
                                        </p:tgtEl>
                                        <p:attrNameLst>
                                          <p:attrName>style.visibility</p:attrName>
                                        </p:attrNameLst>
                                      </p:cBhvr>
                                      <p:to>
                                        <p:strVal val="visible"/>
                                      </p:to>
                                    </p:set>
                                    <p:animEffect filter="fade" transition="in">
                                      <p:cBhvr>
                                        <p:cTn dur="1000"/>
                                        <p:tgtEl>
                                          <p:spTgt spid="1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4" st="4"/>
                                            </p:txEl>
                                          </p:spTgt>
                                        </p:tgtEl>
                                        <p:attrNameLst>
                                          <p:attrName>style.visibility</p:attrName>
                                        </p:attrNameLst>
                                      </p:cBhvr>
                                      <p:to>
                                        <p:strVal val="visible"/>
                                      </p:to>
                                    </p:set>
                                    <p:animEffect filter="fade" transition="in">
                                      <p:cBhvr>
                                        <p:cTn dur="1000"/>
                                        <p:tgtEl>
                                          <p:spTgt spid="10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5" st="5"/>
                                            </p:txEl>
                                          </p:spTgt>
                                        </p:tgtEl>
                                        <p:attrNameLst>
                                          <p:attrName>style.visibility</p:attrName>
                                        </p:attrNameLst>
                                      </p:cBhvr>
                                      <p:to>
                                        <p:strVal val="visible"/>
                                      </p:to>
                                    </p:set>
                                    <p:animEffect filter="fade" transition="in">
                                      <p:cBhvr>
                                        <p:cTn dur="1000"/>
                                        <p:tgtEl>
                                          <p:spTgt spid="10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6" st="6"/>
                                            </p:txEl>
                                          </p:spTgt>
                                        </p:tgtEl>
                                        <p:attrNameLst>
                                          <p:attrName>style.visibility</p:attrName>
                                        </p:attrNameLst>
                                      </p:cBhvr>
                                      <p:to>
                                        <p:strVal val="visible"/>
                                      </p:to>
                                    </p:set>
                                    <p:animEffect filter="fade" transition="in">
                                      <p:cBhvr>
                                        <p:cTn dur="1000"/>
                                        <p:tgtEl>
                                          <p:spTgt spid="10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7" st="7"/>
                                            </p:txEl>
                                          </p:spTgt>
                                        </p:tgtEl>
                                        <p:attrNameLst>
                                          <p:attrName>style.visibility</p:attrName>
                                        </p:attrNameLst>
                                      </p:cBhvr>
                                      <p:to>
                                        <p:strVal val="visible"/>
                                      </p:to>
                                    </p:set>
                                    <p:animEffect filter="fade" transition="in">
                                      <p:cBhvr>
                                        <p:cTn dur="1000"/>
                                        <p:tgtEl>
                                          <p:spTgt spid="10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8" st="8"/>
                                            </p:txEl>
                                          </p:spTgt>
                                        </p:tgtEl>
                                        <p:attrNameLst>
                                          <p:attrName>style.visibility</p:attrName>
                                        </p:attrNameLst>
                                      </p:cBhvr>
                                      <p:to>
                                        <p:strVal val="visible"/>
                                      </p:to>
                                    </p:set>
                                    <p:animEffect filter="fade" transition="in">
                                      <p:cBhvr>
                                        <p:cTn dur="1000"/>
                                        <p:tgtEl>
                                          <p:spTgt spid="10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9" st="9"/>
                                            </p:txEl>
                                          </p:spTgt>
                                        </p:tgtEl>
                                        <p:attrNameLst>
                                          <p:attrName>style.visibility</p:attrName>
                                        </p:attrNameLst>
                                      </p:cBhvr>
                                      <p:to>
                                        <p:strVal val="visible"/>
                                      </p:to>
                                    </p:set>
                                    <p:animEffect filter="fade" transition="in">
                                      <p:cBhvr>
                                        <p:cTn dur="1000"/>
                                        <p:tgtEl>
                                          <p:spTgt spid="10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10" st="10"/>
                                            </p:txEl>
                                          </p:spTgt>
                                        </p:tgtEl>
                                        <p:attrNameLst>
                                          <p:attrName>style.visibility</p:attrName>
                                        </p:attrNameLst>
                                      </p:cBhvr>
                                      <p:to>
                                        <p:strVal val="visible"/>
                                      </p:to>
                                    </p:set>
                                    <p:animEffect filter="fade" transition="in">
                                      <p:cBhvr>
                                        <p:cTn dur="1000"/>
                                        <p:tgtEl>
                                          <p:spTgt spid="106">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Digital Humanities?</a:t>
            </a:r>
            <a:endParaRPr/>
          </a:p>
        </p:txBody>
      </p:sp>
      <p:sp>
        <p:nvSpPr>
          <p:cNvPr id="113" name="Google Shape;113;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DH as a Community of Practice</a:t>
            </a:r>
            <a:endParaRPr/>
          </a:p>
          <a:p>
            <a:pPr indent="-304800" lvl="0" marL="457200" rtl="0" algn="l">
              <a:spcBef>
                <a:spcPts val="1600"/>
              </a:spcBef>
              <a:spcAft>
                <a:spcPts val="0"/>
              </a:spcAft>
              <a:buClr>
                <a:srgbClr val="000000"/>
              </a:buClr>
              <a:buSzPts val="1200"/>
              <a:buFont typeface="Arial"/>
              <a:buChar char="●"/>
            </a:pPr>
            <a:r>
              <a:rPr lang="en" sz="1200">
                <a:solidFill>
                  <a:srgbClr val="000000"/>
                </a:solidFill>
              </a:rPr>
              <a:t>A </a:t>
            </a:r>
            <a:r>
              <a:rPr b="1" lang="en" sz="1200">
                <a:solidFill>
                  <a:schemeClr val="dk2"/>
                </a:solidFill>
              </a:rPr>
              <a:t>'community of practice'</a:t>
            </a:r>
            <a:r>
              <a:rPr lang="en" sz="1200">
                <a:solidFill>
                  <a:srgbClr val="000000"/>
                </a:solidFill>
              </a:rPr>
              <a:t> (to borrow Etienne Wenger's phrase) whereby the learning, construction and sharing of humanities knowledge is undertaken with the application of digital technologies in a reflexive, theoretically-informed, and collaborative manner. </a:t>
            </a:r>
            <a:r>
              <a:rPr lang="en" sz="1200"/>
              <a:t>(Kathryn E. Piquette, 2011)</a:t>
            </a:r>
            <a:endParaRPr sz="1200"/>
          </a:p>
          <a:p>
            <a:pPr indent="-304800" lvl="0" marL="457200" rtl="0" algn="l">
              <a:spcBef>
                <a:spcPts val="0"/>
              </a:spcBef>
              <a:spcAft>
                <a:spcPts val="0"/>
              </a:spcAft>
              <a:buClr>
                <a:srgbClr val="000000"/>
              </a:buClr>
              <a:buSzPts val="1200"/>
              <a:buFont typeface="Arial"/>
              <a:buChar char="●"/>
            </a:pPr>
            <a:r>
              <a:rPr lang="en" sz="1200">
                <a:solidFill>
                  <a:srgbClr val="000000"/>
                </a:solidFill>
              </a:rPr>
              <a:t>DH is more a </a:t>
            </a:r>
            <a:r>
              <a:rPr b="1" lang="en" sz="1200">
                <a:solidFill>
                  <a:schemeClr val="dk2"/>
                </a:solidFill>
              </a:rPr>
              <a:t>community of practice</a:t>
            </a:r>
            <a:r>
              <a:rPr lang="en" sz="1200">
                <a:solidFill>
                  <a:srgbClr val="000000"/>
                </a:solidFill>
              </a:rPr>
              <a:t> than a specific set of methods and procedures.</a:t>
            </a:r>
            <a:r>
              <a:rPr lang="en" sz="1200"/>
              <a:t> (James Ginther, 2011)</a:t>
            </a:r>
            <a:endParaRPr sz="1200"/>
          </a:p>
          <a:p>
            <a:pPr indent="-304800" lvl="0" marL="457200" rtl="0" algn="l">
              <a:spcBef>
                <a:spcPts val="0"/>
              </a:spcBef>
              <a:spcAft>
                <a:spcPts val="0"/>
              </a:spcAft>
              <a:buClr>
                <a:srgbClr val="000000"/>
              </a:buClr>
              <a:buSzPts val="1200"/>
              <a:buFont typeface="Arial"/>
              <a:buChar char="●"/>
            </a:pPr>
            <a:r>
              <a:rPr lang="en" sz="1200">
                <a:solidFill>
                  <a:srgbClr val="000000"/>
                </a:solidFill>
              </a:rPr>
              <a:t>A </a:t>
            </a:r>
            <a:r>
              <a:rPr b="1" lang="en" sz="1200">
                <a:solidFill>
                  <a:schemeClr val="dk2"/>
                </a:solidFill>
              </a:rPr>
              <a:t>community of practice</a:t>
            </a:r>
            <a:r>
              <a:rPr lang="en" sz="1200">
                <a:solidFill>
                  <a:srgbClr val="000000"/>
                </a:solidFill>
              </a:rPr>
              <a:t> using and critiquing digital tools to further humanities study. </a:t>
            </a:r>
            <a:r>
              <a:rPr lang="en" sz="1200"/>
              <a:t>(Amanda French, 2012)</a:t>
            </a:r>
            <a:endParaRPr sz="1200"/>
          </a:p>
          <a:p>
            <a:pPr indent="-304800" lvl="0" marL="457200" rtl="0" algn="l">
              <a:spcBef>
                <a:spcPts val="0"/>
              </a:spcBef>
              <a:spcAft>
                <a:spcPts val="0"/>
              </a:spcAft>
              <a:buClr>
                <a:srgbClr val="000000"/>
              </a:buClr>
              <a:buSzPts val="1200"/>
              <a:buFont typeface="Arial"/>
              <a:buChar char="●"/>
            </a:pPr>
            <a:r>
              <a:rPr lang="en" sz="1200">
                <a:solidFill>
                  <a:srgbClr val="000000"/>
                </a:solidFill>
              </a:rPr>
              <a:t>A </a:t>
            </a:r>
            <a:r>
              <a:rPr b="1" lang="en" sz="1200">
                <a:solidFill>
                  <a:schemeClr val="dk2"/>
                </a:solidFill>
              </a:rPr>
              <a:t>community of practice</a:t>
            </a:r>
            <a:r>
              <a:rPr lang="en" sz="1200">
                <a:solidFill>
                  <a:srgbClr val="000000"/>
                </a:solidFill>
              </a:rPr>
              <a:t> involving anyone who engages with humanities subject areas through critical, reflexive and collaborative development and use of digital technologies.</a:t>
            </a:r>
            <a:r>
              <a:rPr lang="en" sz="1200">
                <a:solidFill>
                  <a:schemeClr val="accent2"/>
                </a:solidFill>
              </a:rPr>
              <a:t> </a:t>
            </a:r>
            <a:r>
              <a:rPr lang="en" sz="1200"/>
              <a:t>(Kathryn E. Piquette, 2012)</a:t>
            </a:r>
            <a:endParaRPr sz="1200"/>
          </a:p>
          <a:p>
            <a:pPr indent="-304800" lvl="0" marL="457200" rtl="0" algn="l">
              <a:spcBef>
                <a:spcPts val="0"/>
              </a:spcBef>
              <a:spcAft>
                <a:spcPts val="0"/>
              </a:spcAft>
              <a:buClr>
                <a:srgbClr val="000000"/>
              </a:buClr>
              <a:buSzPts val="1200"/>
              <a:buFont typeface="Arial"/>
              <a:buChar char="●"/>
            </a:pPr>
            <a:r>
              <a:rPr lang="en" sz="1200">
                <a:solidFill>
                  <a:srgbClr val="000000"/>
                </a:solidFill>
              </a:rPr>
              <a:t>A </a:t>
            </a:r>
            <a:r>
              <a:rPr b="1" lang="en" sz="1200">
                <a:solidFill>
                  <a:schemeClr val="dk2"/>
                </a:solidFill>
              </a:rPr>
              <a:t>community of practice</a:t>
            </a:r>
            <a:r>
              <a:rPr lang="en" sz="1200">
                <a:solidFill>
                  <a:srgbClr val="000000"/>
                </a:solidFill>
              </a:rPr>
              <a:t> working at the intersection of technology and the humanities, including hackers, yackers, academia and the public. </a:t>
            </a:r>
            <a:r>
              <a:rPr lang="en" sz="1200"/>
              <a:t>(Dave Lester, 2012)</a:t>
            </a:r>
            <a:endParaRPr sz="1200"/>
          </a:p>
          <a:p>
            <a:pPr indent="-304800" lvl="0" marL="457200" rtl="0" algn="l">
              <a:spcBef>
                <a:spcPts val="0"/>
              </a:spcBef>
              <a:spcAft>
                <a:spcPts val="0"/>
              </a:spcAft>
              <a:buClr>
                <a:srgbClr val="000000"/>
              </a:buClr>
              <a:buSzPts val="1200"/>
              <a:buFont typeface="Arial"/>
              <a:buChar char="●"/>
            </a:pPr>
            <a:r>
              <a:rPr lang="en" sz="1200">
                <a:solidFill>
                  <a:srgbClr val="000000"/>
                </a:solidFill>
              </a:rPr>
              <a:t>A </a:t>
            </a:r>
            <a:r>
              <a:rPr b="1" lang="en" sz="1200">
                <a:solidFill>
                  <a:schemeClr val="dk2"/>
                </a:solidFill>
              </a:rPr>
              <a:t>community of practice</a:t>
            </a:r>
            <a:r>
              <a:rPr lang="en" sz="1200">
                <a:solidFill>
                  <a:srgbClr val="000000"/>
                </a:solidFill>
              </a:rPr>
              <a:t> for humanists who are (1) inventing a new medium of scholarly and educational discourse by exploiting the powerful affordances of the digital medium and (2) critically reflecting upon the process of media innovation. </a:t>
            </a:r>
            <a:r>
              <a:rPr lang="en" sz="1200"/>
              <a:t>(Janet H. Murray, 2012)</a:t>
            </a:r>
            <a:endParaRPr sz="1200"/>
          </a:p>
          <a:p>
            <a:pPr indent="-304800" lvl="0" marL="457200" rtl="0" algn="l">
              <a:spcBef>
                <a:spcPts val="0"/>
              </a:spcBef>
              <a:spcAft>
                <a:spcPts val="0"/>
              </a:spcAft>
              <a:buClr>
                <a:srgbClr val="000000"/>
              </a:buClr>
              <a:buSzPts val="1200"/>
              <a:buFont typeface="Arial"/>
              <a:buChar char="●"/>
            </a:pPr>
            <a:r>
              <a:rPr lang="en" sz="1200">
                <a:solidFill>
                  <a:srgbClr val="000000"/>
                </a:solidFill>
              </a:rPr>
              <a:t>A </a:t>
            </a:r>
            <a:r>
              <a:rPr b="1" lang="en" sz="1200">
                <a:solidFill>
                  <a:schemeClr val="dk2"/>
                </a:solidFill>
              </a:rPr>
              <a:t>community of practice </a:t>
            </a:r>
            <a:r>
              <a:rPr lang="en" sz="1200">
                <a:solidFill>
                  <a:srgbClr val="000000"/>
                </a:solidFill>
              </a:rPr>
              <a:t>who foregrounds the reflexive and theoretically-informed application of digital techniques to humanities subject matter. </a:t>
            </a:r>
            <a:r>
              <a:rPr lang="en" sz="1200"/>
              <a:t>(Kathryn E. Piquette, 2014)</a:t>
            </a:r>
            <a:endParaRPr sz="1200"/>
          </a:p>
          <a:p>
            <a:pPr indent="0" lvl="0" marL="0" rtl="0" algn="l">
              <a:spcBef>
                <a:spcPts val="1000"/>
              </a:spcBef>
              <a:spcAft>
                <a:spcPts val="0"/>
              </a:spcAft>
              <a:buNone/>
            </a:pPr>
            <a:r>
              <a:t/>
            </a:r>
            <a:endParaRPr sz="1200">
              <a:solidFill>
                <a:srgbClr val="000000"/>
              </a:solidFill>
            </a:endParaRPr>
          </a:p>
          <a:p>
            <a:pPr indent="0" lvl="0" marL="0" rtl="0" algn="l">
              <a:spcBef>
                <a:spcPts val="1000"/>
              </a:spcBef>
              <a:spcAft>
                <a:spcPts val="0"/>
              </a:spcAft>
              <a:buNone/>
            </a:pPr>
            <a:r>
              <a:t/>
            </a:r>
            <a:endParaRPr sz="1200">
              <a:solidFill>
                <a:srgbClr val="000000"/>
              </a:solidFill>
            </a:endParaRPr>
          </a:p>
          <a:p>
            <a:pPr indent="0" lvl="0" marL="0" rtl="0" algn="l">
              <a:spcBef>
                <a:spcPts val="1000"/>
              </a:spcBef>
              <a:spcAft>
                <a:spcPts val="0"/>
              </a:spcAft>
              <a:buNone/>
            </a:pPr>
            <a:r>
              <a:t/>
            </a:r>
            <a:endParaRPr sz="1200">
              <a:solidFill>
                <a:srgbClr val="000000"/>
              </a:solidFill>
            </a:endParaRPr>
          </a:p>
          <a:p>
            <a:pPr indent="0" lvl="0" marL="0" rtl="0" algn="l">
              <a:spcBef>
                <a:spcPts val="1000"/>
              </a:spcBef>
              <a:spcAft>
                <a:spcPts val="0"/>
              </a:spcAft>
              <a:buNone/>
            </a:pPr>
            <a:r>
              <a:t/>
            </a:r>
            <a:endParaRPr sz="1200">
              <a:solidFill>
                <a:srgbClr val="000000"/>
              </a:solidFill>
            </a:endParaRPr>
          </a:p>
          <a:p>
            <a:pPr indent="0" lvl="0" marL="0" rtl="0" algn="l">
              <a:spcBef>
                <a:spcPts val="1000"/>
              </a:spcBef>
              <a:spcAft>
                <a:spcPts val="0"/>
              </a:spcAft>
              <a:buNone/>
            </a:pPr>
            <a:r>
              <a:t/>
            </a:r>
            <a:endParaRPr sz="1200">
              <a:solidFill>
                <a:srgbClr val="000000"/>
              </a:solidFill>
            </a:endParaRPr>
          </a:p>
          <a:p>
            <a:pPr indent="0" lvl="0" marL="0" rtl="0" algn="l">
              <a:spcBef>
                <a:spcPts val="1000"/>
              </a:spcBef>
              <a:spcAft>
                <a:spcPts val="0"/>
              </a:spcAft>
              <a:buNone/>
            </a:pPr>
            <a:r>
              <a:t/>
            </a:r>
            <a:endParaRPr sz="1200">
              <a:solidFill>
                <a:srgbClr val="000000"/>
              </a:solidFill>
            </a:endParaRPr>
          </a:p>
          <a:p>
            <a:pPr indent="0" lvl="0" marL="0" rtl="0" algn="l">
              <a:spcBef>
                <a:spcPts val="1000"/>
              </a:spcBef>
              <a:spcAft>
                <a:spcPts val="0"/>
              </a:spcAft>
              <a:buNone/>
            </a:pPr>
            <a:r>
              <a:t/>
            </a:r>
            <a:endParaRPr sz="1400">
              <a:solidFill>
                <a:srgbClr val="000000"/>
              </a:solidFill>
            </a:endParaRPr>
          </a:p>
          <a:p>
            <a:pPr indent="0" lvl="0" marL="0" rtl="0" algn="l">
              <a:spcBef>
                <a:spcPts val="1000"/>
              </a:spcBef>
              <a:spcAft>
                <a:spcPts val="0"/>
              </a:spcAft>
              <a:buNone/>
            </a:pPr>
            <a:r>
              <a:t/>
            </a:r>
            <a:endParaRPr b="1" sz="750">
              <a:solidFill>
                <a:srgbClr val="000000"/>
              </a:solidFill>
            </a:endParaRPr>
          </a:p>
          <a:p>
            <a:pPr indent="0" lvl="0" marL="0" rtl="0" algn="l">
              <a:spcBef>
                <a:spcPts val="0"/>
              </a:spcBef>
              <a:spcAft>
                <a:spcPts val="0"/>
              </a:spcAft>
              <a:buNone/>
            </a:pPr>
            <a:r>
              <a:t/>
            </a:r>
            <a:endParaRPr b="1" sz="750">
              <a:solidFill>
                <a:srgbClr val="000000"/>
              </a:solidFill>
            </a:endParaRPr>
          </a:p>
          <a:p>
            <a:pPr indent="0" lvl="0" marL="0" rtl="0" algn="l">
              <a:spcBef>
                <a:spcPts val="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